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332" r:id="rId4"/>
    <p:sldId id="265" r:id="rId5"/>
    <p:sldId id="264" r:id="rId6"/>
    <p:sldId id="266" r:id="rId7"/>
    <p:sldId id="270" r:id="rId8"/>
    <p:sldId id="336" r:id="rId9"/>
    <p:sldId id="337" r:id="rId10"/>
    <p:sldId id="338" r:id="rId11"/>
    <p:sldId id="339" r:id="rId12"/>
    <p:sldId id="343" r:id="rId13"/>
    <p:sldId id="344" r:id="rId14"/>
    <p:sldId id="345" r:id="rId15"/>
    <p:sldId id="346" r:id="rId16"/>
    <p:sldId id="347" r:id="rId17"/>
    <p:sldId id="278" r:id="rId18"/>
    <p:sldId id="279" r:id="rId19"/>
    <p:sldId id="280" r:id="rId20"/>
    <p:sldId id="281" r:id="rId21"/>
    <p:sldId id="333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82" r:id="rId30"/>
    <p:sldId id="283" r:id="rId31"/>
    <p:sldId id="287" r:id="rId32"/>
    <p:sldId id="286" r:id="rId33"/>
    <p:sldId id="288" r:id="rId34"/>
    <p:sldId id="289" r:id="rId35"/>
    <p:sldId id="258" r:id="rId36"/>
    <p:sldId id="290" r:id="rId37"/>
    <p:sldId id="309" r:id="rId38"/>
    <p:sldId id="291" r:id="rId39"/>
    <p:sldId id="294" r:id="rId40"/>
    <p:sldId id="292" r:id="rId41"/>
    <p:sldId id="293" r:id="rId42"/>
    <p:sldId id="295" r:id="rId43"/>
    <p:sldId id="296" r:id="rId44"/>
    <p:sldId id="297" r:id="rId45"/>
    <p:sldId id="312" r:id="rId46"/>
    <p:sldId id="314" r:id="rId47"/>
    <p:sldId id="315" r:id="rId48"/>
    <p:sldId id="313" r:id="rId49"/>
    <p:sldId id="316" r:id="rId50"/>
    <p:sldId id="298" r:id="rId51"/>
    <p:sldId id="267" r:id="rId52"/>
    <p:sldId id="299" r:id="rId53"/>
    <p:sldId id="301" r:id="rId54"/>
    <p:sldId id="306" r:id="rId55"/>
    <p:sldId id="303" r:id="rId56"/>
    <p:sldId id="307" r:id="rId57"/>
    <p:sldId id="308" r:id="rId58"/>
    <p:sldId id="310" r:id="rId59"/>
    <p:sldId id="317" r:id="rId60"/>
    <p:sldId id="318" r:id="rId61"/>
    <p:sldId id="319" r:id="rId62"/>
    <p:sldId id="322" r:id="rId63"/>
    <p:sldId id="323" r:id="rId64"/>
    <p:sldId id="321" r:id="rId65"/>
    <p:sldId id="325" r:id="rId66"/>
    <p:sldId id="324" r:id="rId67"/>
    <p:sldId id="260" r:id="rId68"/>
    <p:sldId id="262" r:id="rId69"/>
    <p:sldId id="261" r:id="rId70"/>
    <p:sldId id="329" r:id="rId71"/>
    <p:sldId id="331" r:id="rId72"/>
    <p:sldId id="330" r:id="rId73"/>
    <p:sldId id="334" r:id="rId74"/>
    <p:sldId id="263" r:id="rId75"/>
    <p:sldId id="327" r:id="rId76"/>
    <p:sldId id="305" r:id="rId77"/>
    <p:sldId id="259" r:id="rId78"/>
    <p:sldId id="348" r:id="rId79"/>
    <p:sldId id="349" r:id="rId80"/>
    <p:sldId id="342" r:id="rId81"/>
    <p:sldId id="340" r:id="rId82"/>
    <p:sldId id="341" r:id="rId83"/>
    <p:sldId id="350" r:id="rId84"/>
    <p:sldId id="335" r:id="rId8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9579E-BC9C-D728-5B96-AE1F25490E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877956-4517-F954-3DDE-50041C64DE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0A67C1-0C23-F254-C496-890508D82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45F3-44CC-4C65-ABD9-7AD551EE29D9}" type="datetimeFigureOut">
              <a:rPr lang="en-IN" smtClean="0"/>
              <a:t>26-02-2024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E834EF-4EBF-2030-4C55-7B33EF2AF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05031E-5075-76AC-F5A8-FCCD875A1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C5FEA-204D-447E-9BE7-75F5C99B985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45100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3E19E-BC83-ACFD-5D86-78E8BD9FD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E54847-3FEA-2679-E94E-77F25A51A5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2CD426-24CE-2F69-829D-0B7D136A8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45F3-44CC-4C65-ABD9-7AD551EE29D9}" type="datetimeFigureOut">
              <a:rPr lang="en-IN" smtClean="0"/>
              <a:t>26-02-2024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AF2417-BD83-766C-4B37-E24B98FF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A05883-9376-D9BD-C2A6-FF0A33AC7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C5FEA-204D-447E-9BE7-75F5C99B985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41228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4ED6ED-883B-671F-039A-A0B213B369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C469A2-D25F-022A-7B5B-249B5A11F3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A45E48-B630-9CF8-A5E0-B126B923F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45F3-44CC-4C65-ABD9-7AD551EE29D9}" type="datetimeFigureOut">
              <a:rPr lang="en-IN" smtClean="0"/>
              <a:t>26-02-2024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1F3E2-CEFD-BD99-452A-534A7997B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745134-9F76-A532-CED5-D308777FB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C5FEA-204D-447E-9BE7-75F5C99B985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3921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3F8E2-CA36-AE46-AD86-D1540DF6F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8942B8-5968-773D-CBE7-47D91A9424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4B15BC-414B-267B-4E1A-3F6DDDCD6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45F3-44CC-4C65-ABD9-7AD551EE29D9}" type="datetimeFigureOut">
              <a:rPr lang="en-IN" smtClean="0"/>
              <a:t>26-02-2024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0ACB6D-8F5F-362C-4957-7230E99AA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D2163E-A49E-E157-5793-6659D0D1A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C5FEA-204D-447E-9BE7-75F5C99B985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36833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AB085-5583-6441-E6EE-2A509F880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FAC73A-73B6-6E6A-FB84-71DFC0CA2D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B5465-8028-5659-BD12-030C2BDD5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45F3-44CC-4C65-ABD9-7AD551EE29D9}" type="datetimeFigureOut">
              <a:rPr lang="en-IN" smtClean="0"/>
              <a:t>26-02-2024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432C28-F6EA-609C-AAC8-BEC506FBA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882CA2-11A3-3964-0E07-DDD11CCA6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C5FEA-204D-447E-9BE7-75F5C99B985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29073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4D651-203E-32AF-68ED-34398E609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4FECCB-271E-F6D8-C707-4C5902A465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70DAF1-49F4-DDCC-7F51-4C2D8EA133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AF12B0-733C-DF5C-1C1A-1FAE56CF7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45F3-44CC-4C65-ABD9-7AD551EE29D9}" type="datetimeFigureOut">
              <a:rPr lang="en-IN" smtClean="0"/>
              <a:t>26-02-2024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DE1FB8-1B08-4904-A5BE-5DEA4654F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735080-3516-DF0F-371E-E4E596F53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C5FEA-204D-447E-9BE7-75F5C99B985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53456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ADC3F-4B60-3A12-DE89-03E9D66AA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DCCCC4-C884-6D94-2155-CB1C0A277F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1FDEBD-E91E-95AD-7268-E16F98CBB5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023B0C-2D16-97CF-BC58-99ED56AB27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6932A8-DB6C-77F6-95D1-D9A2AEB70E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B30748-C670-7FAB-A8A7-4AE7031E1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45F3-44CC-4C65-ABD9-7AD551EE29D9}" type="datetimeFigureOut">
              <a:rPr lang="en-IN" smtClean="0"/>
              <a:t>26-02-2024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D2C860-8DEA-B900-A1BE-5B04B8F28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060784-EB24-B343-5E6E-8BC4C1FB6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C5FEA-204D-447E-9BE7-75F5C99B985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72869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5F0DC-F04C-C315-E139-E67898E5E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CF1E46-BC48-3EE9-3FC4-659B376BE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45F3-44CC-4C65-ABD9-7AD551EE29D9}" type="datetimeFigureOut">
              <a:rPr lang="en-IN" smtClean="0"/>
              <a:t>26-02-2024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96D548-63AB-57E7-2EC5-51848EA16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F18B30-8B03-6069-9941-80B0D2955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C5FEA-204D-447E-9BE7-75F5C99B985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8983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6AED95-17D9-7A50-96B7-6FEFB9D4C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45F3-44CC-4C65-ABD9-7AD551EE29D9}" type="datetimeFigureOut">
              <a:rPr lang="en-IN" smtClean="0"/>
              <a:t>26-02-2024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A7EBED-2C74-AB97-CBF0-CB9E64851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789F61-6838-7627-F1A0-84608DE1D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C5FEA-204D-447E-9BE7-75F5C99B985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54103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A5B7F-2321-6331-8DB2-852AED706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B4E777-25E6-E0FF-4C0F-99E7F0C01D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907AE9-3E4F-6861-DA21-5845FFDC45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12E64-21A6-9391-4F0D-7EE4B669A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45F3-44CC-4C65-ABD9-7AD551EE29D9}" type="datetimeFigureOut">
              <a:rPr lang="en-IN" smtClean="0"/>
              <a:t>26-02-2024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7EAB1F-FE4A-4970-95C6-1B57D8CA7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73EC40-AA67-8E4E-FD8F-824D9F500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C5FEA-204D-447E-9BE7-75F5C99B985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2679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350EE-0536-43C2-0AA3-9156B2AC7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CF04A1-3467-3868-DE9B-7CFAAE3B61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CEA9AB-FFC8-F8C9-DAB7-0C1E0737CE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F9258F-49C2-F317-BF56-10B09E22F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F45F3-44CC-4C65-ABD9-7AD551EE29D9}" type="datetimeFigureOut">
              <a:rPr lang="en-IN" smtClean="0"/>
              <a:t>26-02-2024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8A4222-70BB-6274-1B37-17E251CBE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9AC825-047E-DA01-18E0-678130CE2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C5FEA-204D-447E-9BE7-75F5C99B985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83409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B7F142-B1DE-0F3F-9AC7-80353006D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118B9B-4C76-E61C-0E74-E2BA477CFE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62487A-70A5-2B4B-C976-3B93DC2E29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4F45F3-44CC-4C65-ABD9-7AD551EE29D9}" type="datetimeFigureOut">
              <a:rPr lang="en-IN" smtClean="0"/>
              <a:t>26-02-2024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7DE34C-441C-7C02-C5BF-757ECB72F4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5FDA60-DB39-E9F1-088F-9727040168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AC5FEA-204D-447E-9BE7-75F5C99B9850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33515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studmed.uio.no/elaring/fag/hjertesykdommer/en/ecg/komponenter.html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F2E44-21CA-88A3-DB35-E5D3B22CA02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DIFFERENTIAL DIAGNOSIS OF WIDE QRS TACHYCARDIA </a:t>
            </a:r>
            <a:endParaRPr lang="en-IN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CDBE88-75FD-B228-E059-0772287A89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41251" y="4631847"/>
            <a:ext cx="9144000" cy="1655762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DR.ARAVIND KUMAR.K</a:t>
            </a:r>
          </a:p>
          <a:p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 CARDIOLOGY</a:t>
            </a:r>
            <a:endParaRPr lang="en-IN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153008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663CB-CE98-D71A-1904-521780C20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Morphological types of VT</a:t>
            </a:r>
            <a:endParaRPr lang="en-IN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0DE49-E1EC-599B-94CF-312C2ED802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Monomorphic VT</a:t>
            </a:r>
          </a:p>
          <a:p>
            <a:r>
              <a:rPr lang="en-US" dirty="0"/>
              <a:t>Polymorphic VT</a:t>
            </a:r>
          </a:p>
          <a:p>
            <a:r>
              <a:rPr lang="en-US" dirty="0" err="1"/>
              <a:t>Torsades</a:t>
            </a:r>
            <a:r>
              <a:rPr lang="en-US" dirty="0"/>
              <a:t> de pointes (Polymorphic with QTc prolongation)</a:t>
            </a:r>
          </a:p>
          <a:p>
            <a:r>
              <a:rPr lang="en-US" dirty="0"/>
              <a:t>RVOT Tract VT </a:t>
            </a:r>
          </a:p>
          <a:p>
            <a:r>
              <a:rPr lang="en-US" dirty="0"/>
              <a:t>Fascicular tachycardia</a:t>
            </a:r>
          </a:p>
          <a:p>
            <a:r>
              <a:rPr lang="en-US" dirty="0"/>
              <a:t>Bidirectional VT</a:t>
            </a:r>
          </a:p>
          <a:p>
            <a:r>
              <a:rPr lang="en-US" dirty="0"/>
              <a:t>Ventricular Flutter </a:t>
            </a:r>
          </a:p>
          <a:p>
            <a:r>
              <a:rPr lang="en-US" dirty="0"/>
              <a:t>Ventricular fibrillation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27420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1FA95-78FC-0BC7-FA79-BD856EEDA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03" y="295740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Polymorphic VT</a:t>
            </a:r>
            <a:endParaRPr lang="en-IN" sz="3600" b="1" dirty="0"/>
          </a:p>
        </p:txBody>
      </p:sp>
      <p:pic>
        <p:nvPicPr>
          <p:cNvPr id="1026" name="Picture 2" descr="1,070 Ventricular Tachycardia Images, Stock Photos, 3D objects, &amp; Vectors |  Shutterstock">
            <a:extLst>
              <a:ext uri="{FF2B5EF4-FFF2-40B4-BE49-F238E27FC236}">
                <a16:creationId xmlns:a16="http://schemas.microsoft.com/office/drawing/2014/main" id="{FC0569FD-95FA-4558-3C0B-C9CE57B4BDC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189" y="155413"/>
            <a:ext cx="7894837" cy="3104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olymorphic VT and Torsades de Pointes (TdP) • LITFL">
            <a:extLst>
              <a:ext uri="{FF2B5EF4-FFF2-40B4-BE49-F238E27FC236}">
                <a16:creationId xmlns:a16="http://schemas.microsoft.com/office/drawing/2014/main" id="{62C907ED-607F-BD00-C7FC-02DA5B0E5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350" y="3990923"/>
            <a:ext cx="9601200" cy="240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47041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C6AA2-0ACC-FE41-5504-08B007596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Torsades</a:t>
            </a:r>
            <a:r>
              <a:rPr lang="en-US" b="1" dirty="0"/>
              <a:t> de pointes</a:t>
            </a:r>
            <a:endParaRPr lang="en-IN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A9B12C-4EA5-73AD-5924-13983977E2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546771"/>
            <a:ext cx="10515600" cy="2630192"/>
          </a:xfrm>
        </p:spPr>
        <p:txBody>
          <a:bodyPr/>
          <a:lstStyle/>
          <a:p>
            <a:r>
              <a:rPr lang="en-US" b="0" i="0" dirty="0">
                <a:solidFill>
                  <a:srgbClr val="2A2A2A"/>
                </a:solidFill>
                <a:effectLst/>
                <a:latin typeface="proxima_nova_rgregular"/>
              </a:rPr>
              <a:t>Form of </a:t>
            </a:r>
            <a:r>
              <a:rPr lang="en-US" b="0" i="0" dirty="0">
                <a:solidFill>
                  <a:srgbClr val="00B050"/>
                </a:solidFill>
                <a:effectLst/>
                <a:latin typeface="proxima_nova_rgregular"/>
              </a:rPr>
              <a:t>polymorphic ventricular tachycardia (VT) </a:t>
            </a:r>
            <a:r>
              <a:rPr lang="en-US" b="0" i="0" dirty="0">
                <a:solidFill>
                  <a:srgbClr val="2A2A2A"/>
                </a:solidFill>
                <a:effectLst/>
                <a:latin typeface="proxima_nova_rgregular"/>
              </a:rPr>
              <a:t>characterized by a gradual </a:t>
            </a:r>
            <a:r>
              <a:rPr lang="en-US" b="0" i="0" dirty="0">
                <a:solidFill>
                  <a:srgbClr val="00B050"/>
                </a:solidFill>
                <a:effectLst/>
                <a:latin typeface="proxima_nova_rgregular"/>
              </a:rPr>
              <a:t>change in the amplitude and twisting </a:t>
            </a:r>
            <a:r>
              <a:rPr lang="en-US" b="0" i="0" dirty="0">
                <a:solidFill>
                  <a:srgbClr val="2A2A2A"/>
                </a:solidFill>
                <a:effectLst/>
                <a:latin typeface="proxima_nova_rgregular"/>
              </a:rPr>
              <a:t>of the QRS complexes around the isoelectric line</a:t>
            </a:r>
          </a:p>
          <a:p>
            <a:r>
              <a:rPr lang="en-IN" dirty="0"/>
              <a:t>QTc Prolongation+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882538AC-2FCF-D36D-357B-73E83D0F2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586" y="1825625"/>
            <a:ext cx="10448214" cy="1485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404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51F6D-6FDA-090D-2F9D-AB566936F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2781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RVOT VT</a:t>
            </a:r>
            <a:endParaRPr lang="en-IN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BFA0ED-02E3-BC76-2EE7-65D43B004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58788"/>
            <a:ext cx="3133817" cy="5218175"/>
          </a:xfrm>
        </p:spPr>
        <p:txBody>
          <a:bodyPr>
            <a:normAutofit fontScale="92500" lnSpcReduction="20000"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-apple-system"/>
              </a:rPr>
              <a:t>Regular broad complex tachycardia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b="0" i="0" dirty="0">
              <a:effectLst/>
              <a:latin typeface="-apple-system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-apple-system"/>
              </a:rPr>
              <a:t>LBBB-like morphology with </a:t>
            </a:r>
            <a:r>
              <a:rPr lang="en-US" b="0" i="0" dirty="0" err="1">
                <a:effectLst/>
                <a:latin typeface="-apple-system"/>
              </a:rPr>
              <a:t>rS</a:t>
            </a:r>
            <a:r>
              <a:rPr lang="en-US" b="0" i="0" dirty="0">
                <a:effectLst/>
                <a:latin typeface="-apple-system"/>
              </a:rPr>
              <a:t> complex in V1 and R complex in V6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b="0" i="0" dirty="0">
              <a:effectLst/>
              <a:latin typeface="-apple-system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-apple-system"/>
              </a:rPr>
              <a:t>Precordial transition at V3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b="0" i="0" dirty="0">
              <a:effectLst/>
              <a:latin typeface="-apple-system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-apple-system"/>
              </a:rPr>
              <a:t>Inferior axis (+ 90 degrees)</a:t>
            </a:r>
          </a:p>
          <a:p>
            <a:endParaRPr lang="en-IN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F8E9F1B-B014-9198-1E72-8604AC6C6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595" y="1027906"/>
            <a:ext cx="8980503" cy="496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4209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6D565-B190-2CDF-F0BA-58701D92F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46425"/>
          </a:xfrm>
        </p:spPr>
        <p:txBody>
          <a:bodyPr/>
          <a:lstStyle/>
          <a:p>
            <a:r>
              <a:rPr lang="en-US" b="1" dirty="0"/>
              <a:t>POSTERIOR FASCICULAR VT</a:t>
            </a:r>
            <a:endParaRPr lang="en-IN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3CC2DE-326E-D2E0-8D99-1D80600468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554" y="1571348"/>
            <a:ext cx="4071988" cy="4921527"/>
          </a:xfrm>
        </p:spPr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IN" sz="2000" b="0" i="0" dirty="0">
                <a:effectLst/>
                <a:latin typeface="-apple-system"/>
              </a:rPr>
              <a:t>Broad-complex complex tachycardia with modest increase in QRS width (~120 </a:t>
            </a:r>
            <a:r>
              <a:rPr lang="en-IN" sz="2000" b="0" i="0" dirty="0" err="1">
                <a:effectLst/>
                <a:latin typeface="-apple-system"/>
              </a:rPr>
              <a:t>ms</a:t>
            </a:r>
            <a:r>
              <a:rPr lang="en-IN" sz="2000" b="0" i="0" dirty="0">
                <a:effectLst/>
                <a:latin typeface="-apple-system"/>
              </a:rPr>
              <a:t>)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IN" sz="2000" b="0" i="0" dirty="0">
              <a:effectLst/>
              <a:latin typeface="-apple-system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IN" sz="2000" b="0" i="0" dirty="0">
                <a:effectLst/>
                <a:latin typeface="-apple-system"/>
              </a:rPr>
              <a:t>RBBB morphology (RSR’ in V1)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IN" sz="2000" b="0" i="0" dirty="0">
              <a:effectLst/>
              <a:latin typeface="-apple-system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IN" sz="2000" b="0" i="0" dirty="0">
                <a:effectLst/>
                <a:latin typeface="-apple-system"/>
              </a:rPr>
              <a:t>Left axis deviation (-90 degrees)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IN" sz="2000" b="0" i="0" dirty="0">
              <a:effectLst/>
              <a:latin typeface="-apple-system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IN" sz="2000" b="0" i="0" dirty="0">
                <a:effectLst/>
                <a:latin typeface="-apple-system"/>
              </a:rPr>
              <a:t>Narrow-complex capture beat (complex #6)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IN" sz="2000" b="0" i="0" dirty="0">
              <a:effectLst/>
              <a:latin typeface="-apple-system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IN" sz="2000" b="0" i="0" dirty="0">
                <a:effectLst/>
                <a:latin typeface="-apple-system"/>
              </a:rPr>
              <a:t>Several dissociated P waves</a:t>
            </a:r>
          </a:p>
          <a:p>
            <a:endParaRPr lang="en-IN" sz="2000" dirty="0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EC898CA4-97D9-0A6D-139F-2C3663DE7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541" y="1411550"/>
            <a:ext cx="7847116" cy="4840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985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9BBDD-79C6-22E8-3B9F-A997A9F18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VENTRICULAR FLUTTER</a:t>
            </a:r>
            <a:endParaRPr lang="en-IN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D5D3E-E956-D87D-CF89-4C3A01D9C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948CE006-2D5E-1D53-8257-EABEDD8D1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59" y="1825625"/>
            <a:ext cx="12031349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37414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307CA-CB99-AEB9-7011-015420B3B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1864" y="365125"/>
            <a:ext cx="7989904" cy="957575"/>
          </a:xfrm>
        </p:spPr>
        <p:txBody>
          <a:bodyPr>
            <a:normAutofit/>
          </a:bodyPr>
          <a:lstStyle/>
          <a:p>
            <a:r>
              <a:rPr lang="en-US" sz="3600" b="0" i="0" dirty="0">
                <a:effectLst/>
                <a:latin typeface="-apple-system"/>
              </a:rPr>
              <a:t>R on T phenomenon </a:t>
            </a:r>
            <a:r>
              <a:rPr lang="en-US" sz="3600" b="0" i="0" dirty="0">
                <a:effectLst/>
                <a:latin typeface="-apple-system"/>
                <a:sym typeface="Wingdings" panose="05000000000000000000" pitchFamily="2" charset="2"/>
              </a:rPr>
              <a:t></a:t>
            </a:r>
            <a:r>
              <a:rPr lang="en-US" sz="3600" b="0" i="0" dirty="0" err="1">
                <a:effectLst/>
                <a:latin typeface="-apple-system"/>
                <a:sym typeface="Wingdings" panose="05000000000000000000" pitchFamily="2" charset="2"/>
              </a:rPr>
              <a:t>Torsades</a:t>
            </a:r>
            <a:r>
              <a:rPr lang="en-US" sz="3600" b="0" i="0" dirty="0">
                <a:effectLst/>
                <a:latin typeface="-apple-system"/>
                <a:sym typeface="Wingdings" panose="05000000000000000000" pitchFamily="2" charset="2"/>
              </a:rPr>
              <a:t> VF</a:t>
            </a:r>
            <a:endParaRPr lang="en-IN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F18FD-708C-81E8-3814-6907F10316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851399"/>
            <a:ext cx="10515600" cy="1325564"/>
          </a:xfrm>
        </p:spPr>
        <p:txBody>
          <a:bodyPr/>
          <a:lstStyle/>
          <a:p>
            <a:endParaRPr lang="en-IN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64D3E2EB-E1B1-2865-16B5-DF68AFB13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864" y="1251676"/>
            <a:ext cx="8559214" cy="553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00726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4F249-5C71-6BB0-55C2-73F9E10D8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167A09-8029-9B08-AB62-6E2CAADFE8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20E0CF-E948-111F-00B4-B2CA53E88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373" y="100718"/>
            <a:ext cx="5974672" cy="66565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2BC386-8C2A-97E2-B847-1958726AB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7529" y="50216"/>
            <a:ext cx="4835787" cy="675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1075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A4A94-7835-22D5-2BD6-71F0FFB98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SVT WITH ABERRANCY</a:t>
            </a:r>
            <a:endParaRPr lang="en-IN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09E347-EE5B-B49D-9E6F-69709D38A9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Aberration is defined as </a:t>
            </a:r>
            <a:r>
              <a:rPr lang="en-US" dirty="0">
                <a:solidFill>
                  <a:srgbClr val="00B0F0"/>
                </a:solidFill>
              </a:rPr>
              <a:t>abnormal interventricular conduction of supra ventricular impulse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Two crucial pre-requisites: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B0F0"/>
                </a:solidFill>
              </a:rPr>
              <a:t>unequal refractory period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critically timed premature impulse  </a:t>
            </a:r>
          </a:p>
          <a:p>
            <a:pPr marL="457200" lvl="1" indent="0">
              <a:buNone/>
            </a:pPr>
            <a:r>
              <a:rPr lang="en-US" dirty="0"/>
              <a:t> </a:t>
            </a:r>
          </a:p>
          <a:p>
            <a:r>
              <a:rPr lang="en-US" dirty="0"/>
              <a:t>When depolarization wave fall on refractory period of bundle branch caused by previous complex , aberrancy occurs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73629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956CF-46CE-C10E-6E46-A11DE807D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904390" cy="1325563"/>
          </a:xfrm>
        </p:spPr>
        <p:txBody>
          <a:bodyPr/>
          <a:lstStyle/>
          <a:p>
            <a:r>
              <a:rPr lang="en-US" b="1" dirty="0"/>
              <a:t>FUNCTIONAL BBB</a:t>
            </a:r>
            <a:endParaRPr lang="en-IN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A271E-B18F-0FFA-F7E3-86A966AAF2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Ashman phenomena</a:t>
            </a:r>
          </a:p>
          <a:p>
            <a:endParaRPr lang="en-US" dirty="0"/>
          </a:p>
          <a:p>
            <a:r>
              <a:rPr lang="en-US" dirty="0"/>
              <a:t>Duration of refractory period is directly proportional to preceding RR interval</a:t>
            </a:r>
          </a:p>
          <a:p>
            <a:endParaRPr lang="en-US" dirty="0"/>
          </a:p>
          <a:p>
            <a:r>
              <a:rPr lang="en-US" dirty="0"/>
              <a:t> So </a:t>
            </a:r>
            <a:r>
              <a:rPr lang="en-US" dirty="0">
                <a:solidFill>
                  <a:srgbClr val="00B0F0"/>
                </a:solidFill>
              </a:rPr>
              <a:t>RP shortens with tachycardia and prolongs with bradycardia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When preceding RR interval is short, subsequent RP of bundle branch is short so an early beat will found both recovered and conducted normally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While in AF, marked sinus arrhythmia, blocked atrial extrasystole there is </a:t>
            </a:r>
            <a:r>
              <a:rPr lang="en-US" dirty="0">
                <a:solidFill>
                  <a:srgbClr val="00B0F0"/>
                </a:solidFill>
              </a:rPr>
              <a:t>sudden prolongation of ensuing RP.</a:t>
            </a:r>
            <a:r>
              <a:rPr lang="en-US" dirty="0"/>
              <a:t> This may result </a:t>
            </a:r>
            <a:r>
              <a:rPr lang="en-US" dirty="0">
                <a:solidFill>
                  <a:srgbClr val="00B0F0"/>
                </a:solidFill>
              </a:rPr>
              <a:t>in delay or block in conduction</a:t>
            </a:r>
            <a:endParaRPr lang="en-IN" dirty="0">
              <a:solidFill>
                <a:srgbClr val="00B0F0"/>
              </a:solidFill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B454DF65-F748-FCE1-F7E6-3C787F3A8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566" y="120099"/>
            <a:ext cx="5449410" cy="197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1747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DCE94-566C-631A-C464-3CF8FB069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REFERENCES:</a:t>
            </a:r>
            <a:endParaRPr lang="en-IN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FA650-2FDE-2E8A-FF2E-6422A32B0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0315"/>
            <a:ext cx="10515600" cy="4770484"/>
          </a:xfrm>
        </p:spPr>
        <p:txBody>
          <a:bodyPr>
            <a:normAutofit lnSpcReduction="10000"/>
          </a:bodyPr>
          <a:lstStyle/>
          <a:p>
            <a:r>
              <a:rPr lang="en-US" sz="2400" dirty="0" err="1"/>
              <a:t>Braunwald’s</a:t>
            </a:r>
            <a:r>
              <a:rPr lang="en-US" sz="2400" dirty="0"/>
              <a:t> Heart Disease, 12</a:t>
            </a:r>
            <a:r>
              <a:rPr lang="en-US" sz="2400" baseline="30000" dirty="0"/>
              <a:t>th</a:t>
            </a:r>
            <a:r>
              <a:rPr lang="en-US" sz="2400" dirty="0"/>
              <a:t> e</a:t>
            </a:r>
          </a:p>
          <a:p>
            <a:r>
              <a:rPr lang="en-US" sz="2400" dirty="0"/>
              <a:t>Clinical </a:t>
            </a:r>
            <a:r>
              <a:rPr lang="en-US" sz="2400" dirty="0" err="1"/>
              <a:t>Arrhythmology</a:t>
            </a:r>
            <a:r>
              <a:rPr lang="en-US" sz="2400" dirty="0"/>
              <a:t> and Electrophysiology - A Companion to </a:t>
            </a:r>
            <a:r>
              <a:rPr lang="en-US" sz="2400" dirty="0" err="1"/>
              <a:t>Braunwald’s</a:t>
            </a:r>
            <a:r>
              <a:rPr lang="en-US" sz="2400" dirty="0"/>
              <a:t> Heart Disease </a:t>
            </a:r>
          </a:p>
          <a:p>
            <a:r>
              <a:rPr lang="en-US" sz="2400" dirty="0"/>
              <a:t>Foster and Hurst’s The Heart, 15</a:t>
            </a:r>
            <a:r>
              <a:rPr lang="en-US" sz="2400" baseline="30000" dirty="0"/>
              <a:t>th</a:t>
            </a:r>
            <a:r>
              <a:rPr lang="en-US" sz="2400" dirty="0"/>
              <a:t> e</a:t>
            </a:r>
          </a:p>
          <a:p>
            <a:r>
              <a:rPr lang="en-IN" sz="2400" b="0" i="0" dirty="0">
                <a:solidFill>
                  <a:srgbClr val="212121"/>
                </a:solidFill>
                <a:effectLst/>
              </a:rPr>
              <a:t>Abedin Z. Differential diagnosis of wide QRS tachycardia: A review. J </a:t>
            </a:r>
            <a:r>
              <a:rPr lang="en-IN" sz="2400" b="0" i="0" dirty="0" err="1">
                <a:solidFill>
                  <a:srgbClr val="212121"/>
                </a:solidFill>
                <a:effectLst/>
              </a:rPr>
              <a:t>Arrhythm</a:t>
            </a:r>
            <a:r>
              <a:rPr lang="en-IN" sz="2400" b="0" i="0" dirty="0">
                <a:solidFill>
                  <a:srgbClr val="212121"/>
                </a:solidFill>
                <a:effectLst/>
              </a:rPr>
              <a:t>. 2021 Aug 9;37(5):1162-1172. </a:t>
            </a:r>
            <a:r>
              <a:rPr lang="en-IN" sz="2400" b="0" i="0" dirty="0" err="1">
                <a:solidFill>
                  <a:srgbClr val="212121"/>
                </a:solidFill>
                <a:effectLst/>
              </a:rPr>
              <a:t>doi</a:t>
            </a:r>
            <a:r>
              <a:rPr lang="en-IN" sz="2400" b="0" i="0" dirty="0">
                <a:solidFill>
                  <a:srgbClr val="212121"/>
                </a:solidFill>
                <a:effectLst/>
              </a:rPr>
              <a:t>: 10.1002/joa3.12599. </a:t>
            </a:r>
          </a:p>
          <a:p>
            <a:r>
              <a:rPr lang="en-US" sz="2400" b="0" dirty="0">
                <a:effectLst/>
              </a:rPr>
              <a:t>Garner J and Miller J. 2013. Wide Complex Tachycardia – Ventricular Tachycardia or Not Ventricular Tachycardia, That Remains the Question. Arrhythmia &amp; Electrophysiology Review 2013;2(1):23–29</a:t>
            </a:r>
            <a:endParaRPr lang="en-US" sz="2400" dirty="0"/>
          </a:p>
          <a:p>
            <a:r>
              <a:rPr lang="en-IN" sz="2400" b="0" i="0" dirty="0" err="1">
                <a:solidFill>
                  <a:srgbClr val="212121"/>
                </a:solidFill>
                <a:effectLst/>
                <a:latin typeface="BlinkMacSystemFont"/>
              </a:rPr>
              <a:t>Pava</a:t>
            </a:r>
            <a:r>
              <a:rPr lang="en-IN" sz="2400" b="0" i="0" dirty="0">
                <a:solidFill>
                  <a:srgbClr val="212121"/>
                </a:solidFill>
                <a:effectLst/>
                <a:latin typeface="BlinkMacSystemFont"/>
              </a:rPr>
              <a:t> LF, </a:t>
            </a:r>
            <a:r>
              <a:rPr lang="en-IN" sz="2400" b="0" i="0" dirty="0" err="1">
                <a:solidFill>
                  <a:srgbClr val="212121"/>
                </a:solidFill>
                <a:effectLst/>
                <a:latin typeface="BlinkMacSystemFont"/>
              </a:rPr>
              <a:t>Perafán</a:t>
            </a:r>
            <a:r>
              <a:rPr lang="en-IN" sz="2400" b="0" i="0" dirty="0">
                <a:solidFill>
                  <a:srgbClr val="212121"/>
                </a:solidFill>
                <a:effectLst/>
                <a:latin typeface="BlinkMacSystemFont"/>
              </a:rPr>
              <a:t> P, </a:t>
            </a:r>
            <a:r>
              <a:rPr lang="en-IN" sz="2400" b="0" i="0" dirty="0" err="1">
                <a:solidFill>
                  <a:srgbClr val="212121"/>
                </a:solidFill>
                <a:effectLst/>
                <a:latin typeface="BlinkMacSystemFont"/>
              </a:rPr>
              <a:t>Badiel</a:t>
            </a:r>
            <a:r>
              <a:rPr lang="en-IN" sz="2400" b="0" i="0" dirty="0">
                <a:solidFill>
                  <a:srgbClr val="212121"/>
                </a:solidFill>
                <a:effectLst/>
                <a:latin typeface="BlinkMacSystemFont"/>
              </a:rPr>
              <a:t> M, Arango JJ, Mont L, </a:t>
            </a:r>
            <a:r>
              <a:rPr lang="en-IN" sz="2400" b="0" i="0" dirty="0" err="1">
                <a:solidFill>
                  <a:srgbClr val="212121"/>
                </a:solidFill>
                <a:effectLst/>
                <a:latin typeface="BlinkMacSystemFont"/>
              </a:rPr>
              <a:t>Morillo</a:t>
            </a:r>
            <a:r>
              <a:rPr lang="en-IN" sz="2400" b="0" i="0" dirty="0">
                <a:solidFill>
                  <a:srgbClr val="212121"/>
                </a:solidFill>
                <a:effectLst/>
                <a:latin typeface="BlinkMacSystemFont"/>
              </a:rPr>
              <a:t> CA, </a:t>
            </a:r>
            <a:r>
              <a:rPr lang="en-IN" sz="2400" b="0" i="0" dirty="0" err="1">
                <a:solidFill>
                  <a:srgbClr val="212121"/>
                </a:solidFill>
                <a:effectLst/>
                <a:latin typeface="BlinkMacSystemFont"/>
              </a:rPr>
              <a:t>Brugada</a:t>
            </a:r>
            <a:r>
              <a:rPr lang="en-IN" sz="2400" b="0" i="0" dirty="0">
                <a:solidFill>
                  <a:srgbClr val="212121"/>
                </a:solidFill>
                <a:effectLst/>
                <a:latin typeface="BlinkMacSystemFont"/>
              </a:rPr>
              <a:t> J. R-wave peak time at DII: a new criterion for differentiating between wide complex QRS tachycardias. Heart Rhythm. 2010 Jul;7(7):922-6. </a:t>
            </a:r>
            <a:r>
              <a:rPr lang="en-IN" sz="2400" b="0" i="0" dirty="0" err="1">
                <a:solidFill>
                  <a:srgbClr val="212121"/>
                </a:solidFill>
                <a:effectLst/>
                <a:latin typeface="BlinkMacSystemFont"/>
              </a:rPr>
              <a:t>doi</a:t>
            </a:r>
            <a:r>
              <a:rPr lang="en-IN" sz="2400" b="0" i="0" dirty="0">
                <a:solidFill>
                  <a:srgbClr val="212121"/>
                </a:solidFill>
                <a:effectLst/>
                <a:latin typeface="BlinkMacSystemFont"/>
              </a:rPr>
              <a:t>: 10.1016/j.hrthm.2010.03.001. </a:t>
            </a:r>
            <a:r>
              <a:rPr lang="en-IN" sz="2400" b="0" i="0" dirty="0" err="1">
                <a:solidFill>
                  <a:srgbClr val="212121"/>
                </a:solidFill>
                <a:effectLst/>
                <a:latin typeface="BlinkMacSystemFont"/>
              </a:rPr>
              <a:t>Epub</a:t>
            </a:r>
            <a:r>
              <a:rPr lang="en-IN" sz="2400" b="0" i="0" dirty="0">
                <a:solidFill>
                  <a:srgbClr val="212121"/>
                </a:solidFill>
                <a:effectLst/>
                <a:latin typeface="BlinkMacSystemFont"/>
              </a:rPr>
              <a:t> 2010 Mar 4. PMID: 20215043.</a:t>
            </a: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3809707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A1CE2-6B1C-5D30-F738-520B3051C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LINKING PHENOMENON</a:t>
            </a:r>
            <a:endParaRPr lang="en-IN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E8FE64-6565-754A-4325-11F1B7A2A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22398" cy="4351338"/>
          </a:xfrm>
        </p:spPr>
        <p:txBody>
          <a:bodyPr/>
          <a:lstStyle/>
          <a:p>
            <a:r>
              <a:rPr lang="en-US" dirty="0"/>
              <a:t>The tendency of </a:t>
            </a:r>
            <a:r>
              <a:rPr lang="en-US" dirty="0">
                <a:solidFill>
                  <a:srgbClr val="00B0F0"/>
                </a:solidFill>
              </a:rPr>
              <a:t>functional bundle branch block, to continue itself, once established during a sudden rate </a:t>
            </a:r>
            <a:r>
              <a:rPr lang="en-US" dirty="0"/>
              <a:t>increase is known as linking </a:t>
            </a:r>
          </a:p>
          <a:p>
            <a:endParaRPr lang="en-US" dirty="0"/>
          </a:p>
          <a:p>
            <a:r>
              <a:rPr lang="en-US" dirty="0"/>
              <a:t>It is sustained during successive beats because of </a:t>
            </a:r>
            <a:r>
              <a:rPr lang="en-US" dirty="0">
                <a:solidFill>
                  <a:srgbClr val="FF0000"/>
                </a:solidFill>
              </a:rPr>
              <a:t>repeated transseptal retrograde concealed penetration </a:t>
            </a:r>
            <a:r>
              <a:rPr lang="en-US" dirty="0"/>
              <a:t>by impulses traversing contra lateral bundle branch. </a:t>
            </a:r>
          </a:p>
          <a:p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CF844F-0029-98B2-3147-FDAC014753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7328" y="1358283"/>
            <a:ext cx="5543550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93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CB4A6-6D70-D681-A186-35BCDD5D3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TACHYCARDIA USING NODO OR ATRIO FASICULAR FIBERS</a:t>
            </a:r>
            <a:endParaRPr lang="en-IN" sz="3200" dirty="0">
              <a:latin typeface="+mn-lt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D774116-ACD1-4047-FD8A-8DE2619438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587" y="1538300"/>
            <a:ext cx="6445189" cy="5060753"/>
          </a:xfrm>
        </p:spPr>
      </p:pic>
    </p:spTree>
    <p:extLst>
      <p:ext uri="{BB962C8B-B14F-4D97-AF65-F5344CB8AC3E}">
        <p14:creationId xmlns:p14="http://schemas.microsoft.com/office/powerpoint/2010/main" val="27782888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D466B7-BF1D-7526-A9EA-B3384BEFD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5A8B99-6DAB-04F1-43CD-40B48B6B5B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3200" b="1" dirty="0"/>
          </a:p>
          <a:p>
            <a:pPr marL="0" indent="0" algn="ctr">
              <a:buNone/>
            </a:pPr>
            <a:endParaRPr lang="en-US" sz="3200" b="1" dirty="0"/>
          </a:p>
          <a:p>
            <a:pPr marL="0" indent="0" algn="ctr">
              <a:buNone/>
            </a:pPr>
            <a:r>
              <a:rPr lang="en-US" sz="3200" b="1" dirty="0"/>
              <a:t>APPROACH TO WIDE QRS TACHYCARDIA</a:t>
            </a:r>
            <a:endParaRPr lang="en-IN" sz="3200" dirty="0"/>
          </a:p>
        </p:txBody>
      </p:sp>
    </p:spTree>
    <p:extLst>
      <p:ext uri="{BB962C8B-B14F-4D97-AF65-F5344CB8AC3E}">
        <p14:creationId xmlns:p14="http://schemas.microsoft.com/office/powerpoint/2010/main" val="1196241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5E086-CC92-0E80-A680-DE692F0E8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AGE :</a:t>
            </a:r>
            <a:endParaRPr lang="en-IN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A8A34-53DE-0D7F-8BC0-2AC7DC4D62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WCT in a patient </a:t>
            </a:r>
            <a:r>
              <a:rPr lang="en-US" dirty="0">
                <a:solidFill>
                  <a:srgbClr val="0070C0"/>
                </a:solidFill>
              </a:rPr>
              <a:t>older than 35 years is likely to be VT </a:t>
            </a:r>
            <a:r>
              <a:rPr lang="en-US" dirty="0"/>
              <a:t>(positive predictive value of up to 85%). </a:t>
            </a:r>
          </a:p>
          <a:p>
            <a:endParaRPr lang="en-US" dirty="0"/>
          </a:p>
          <a:p>
            <a:r>
              <a:rPr lang="en-US" dirty="0">
                <a:solidFill>
                  <a:srgbClr val="0070C0"/>
                </a:solidFill>
              </a:rPr>
              <a:t>SVT</a:t>
            </a:r>
            <a:r>
              <a:rPr lang="en-US" dirty="0"/>
              <a:t> is more likely in the </a:t>
            </a:r>
            <a:r>
              <a:rPr lang="en-US" dirty="0">
                <a:solidFill>
                  <a:srgbClr val="0070C0"/>
                </a:solidFill>
              </a:rPr>
              <a:t>younger patient </a:t>
            </a:r>
            <a:r>
              <a:rPr lang="en-US" dirty="0"/>
              <a:t>(positive predictive value of 70%).</a:t>
            </a:r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071474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6BC6A-D6DC-0ADA-57B4-C522ABFED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SYMPTOMS</a:t>
            </a:r>
            <a:endParaRPr lang="en-IN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ADFE6-B810-BBFD-E911-6A8697906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2012" y="1455938"/>
            <a:ext cx="10687975" cy="4721025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Some patients present with few or no symptoms (e.g., palpitations, lightheadedness, diaphoresis) </a:t>
            </a:r>
          </a:p>
          <a:p>
            <a:endParaRPr lang="en-US" dirty="0"/>
          </a:p>
          <a:p>
            <a:r>
              <a:rPr lang="en-US" dirty="0"/>
              <a:t>Severe manifestations - chest pain, dyspnea, syncope, seizures, and cardiac arrest. </a:t>
            </a:r>
          </a:p>
          <a:p>
            <a:endParaRPr lang="en-US" dirty="0"/>
          </a:p>
          <a:p>
            <a:r>
              <a:rPr lang="en-US" dirty="0"/>
              <a:t>Symptoms are </a:t>
            </a:r>
            <a:r>
              <a:rPr lang="en-US" dirty="0">
                <a:solidFill>
                  <a:srgbClr val="0070C0"/>
                </a:solidFill>
              </a:rPr>
              <a:t>primarily related to the fast heart rate, associated heart disease, and the presence and extent of LV dysfunction</a:t>
            </a:r>
            <a:r>
              <a:rPr lang="en-US" dirty="0"/>
              <a:t>, rather than to the mechanism of the tachycardia. </a:t>
            </a:r>
          </a:p>
          <a:p>
            <a:endParaRPr lang="en-US" dirty="0"/>
          </a:p>
          <a:p>
            <a:r>
              <a:rPr lang="en-US" dirty="0"/>
              <a:t>VT does not necessarily result in hemodynamic compromise or collapse </a:t>
            </a:r>
          </a:p>
          <a:p>
            <a:endParaRPr lang="en-US" dirty="0"/>
          </a:p>
          <a:p>
            <a:r>
              <a:rPr lang="en-US" dirty="0"/>
              <a:t>Rapid SVT can cause decompensation in susceptible patients.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355715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30410-168A-87EB-29A0-43F9935DA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DURATION OF THE ARRHYTHMIA</a:t>
            </a:r>
            <a:endParaRPr lang="en-IN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ED4AB-C4B5-77A8-5859-EAD60DB47D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SVT is more likely if the tachycardia has recurred over a period of more than 3 years. </a:t>
            </a:r>
          </a:p>
          <a:p>
            <a:endParaRPr lang="en-US" dirty="0"/>
          </a:p>
          <a:p>
            <a:r>
              <a:rPr lang="en-US" dirty="0"/>
              <a:t>The first occurrence of a </a:t>
            </a:r>
            <a:r>
              <a:rPr lang="en-US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WCT after myocardial infarction (MI) strongly implies VT</a:t>
            </a:r>
            <a:endParaRPr lang="en-IN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545745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6F436-3E4D-7ADD-1A6E-41E3151CA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PRESENCE OF UNDERLYING HEART DISEASE</a:t>
            </a:r>
            <a:endParaRPr lang="en-IN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497B5C-8441-1238-A1EB-28373CAE23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presence of structural heart disease, especially CAD and a previous MI, strongly suggests VT as the cause of WCT.</a:t>
            </a:r>
          </a:p>
          <a:p>
            <a:endParaRPr lang="en-US" dirty="0"/>
          </a:p>
          <a:p>
            <a:r>
              <a:rPr lang="en-US" dirty="0"/>
              <a:t>According to studies, </a:t>
            </a:r>
            <a:r>
              <a:rPr lang="en-US" dirty="0">
                <a:solidFill>
                  <a:srgbClr val="0070C0"/>
                </a:solidFill>
              </a:rPr>
              <a:t>more than 98% of patients with a previous MI</a:t>
            </a:r>
            <a:r>
              <a:rPr lang="en-US" dirty="0"/>
              <a:t> had VT as the </a:t>
            </a:r>
            <a:r>
              <a:rPr lang="en-US" dirty="0">
                <a:solidFill>
                  <a:srgbClr val="0070C0"/>
                </a:solidFill>
              </a:rPr>
              <a:t>cause of WCT</a:t>
            </a:r>
            <a:r>
              <a:rPr lang="en-US" dirty="0"/>
              <a:t>, whereas </a:t>
            </a:r>
            <a:r>
              <a:rPr lang="en-US" dirty="0">
                <a:solidFill>
                  <a:srgbClr val="0070C0"/>
                </a:solidFill>
              </a:rPr>
              <a:t>only 7%  as SVT </a:t>
            </a:r>
          </a:p>
          <a:p>
            <a:endParaRPr lang="en-US" dirty="0"/>
          </a:p>
          <a:p>
            <a:r>
              <a:rPr lang="en-US" dirty="0"/>
              <a:t>VT can occur in patients with no apparent heart disease, and SVT can occur in those with structural heart disease.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458871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B9498-5698-AA27-B244-0E517CBBC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H/O PACEMAKER OR ICD IMPLANTATION</a:t>
            </a:r>
            <a:endParaRPr lang="en-IN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F73DA-AF28-4470-6639-4F83274475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A history of pacemaker or implantable cardioverter-defibrillator (ICD) implantation should raise the possibility of a </a:t>
            </a:r>
            <a:r>
              <a:rPr lang="en-US" dirty="0">
                <a:solidFill>
                  <a:srgbClr val="0070C0"/>
                </a:solidFill>
              </a:rPr>
              <a:t>device-associated tachycardia. 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/>
              <a:t>Ventricular pacing can be associated with a small and almost imperceptible stimulus artifact on the ECG. </a:t>
            </a:r>
          </a:p>
          <a:p>
            <a:endParaRPr lang="en-US" dirty="0"/>
          </a:p>
          <a:p>
            <a:r>
              <a:rPr lang="en-US" dirty="0"/>
              <a:t>The presence of an ICD is also of importance because such a device should identify and treat a sustained tachyarrhythmia, depending on device programming</a:t>
            </a:r>
          </a:p>
          <a:p>
            <a:endParaRPr lang="en-US" dirty="0"/>
          </a:p>
          <a:p>
            <a:r>
              <a:rPr lang="en-US" dirty="0"/>
              <a:t>The </a:t>
            </a:r>
            <a:r>
              <a:rPr lang="en-US" dirty="0">
                <a:solidFill>
                  <a:srgbClr val="0070C0"/>
                </a:solidFill>
              </a:rPr>
              <a:t>presence of an ICD </a:t>
            </a:r>
            <a:r>
              <a:rPr lang="en-US" dirty="0"/>
              <a:t>implies that the patient is known to have an </a:t>
            </a:r>
            <a:r>
              <a:rPr lang="en-US" dirty="0">
                <a:solidFill>
                  <a:srgbClr val="0070C0"/>
                </a:solidFill>
              </a:rPr>
              <a:t>increased risk of ventricular tachyarrhythmias</a:t>
            </a:r>
            <a:endParaRPr lang="en-IN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0988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AD0AB-42C9-BC9E-D041-1ADFB8F19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9714"/>
            <a:ext cx="10515600" cy="762339"/>
          </a:xfrm>
        </p:spPr>
        <p:txBody>
          <a:bodyPr/>
          <a:lstStyle/>
          <a:p>
            <a:r>
              <a:rPr lang="en-US" b="1" dirty="0"/>
              <a:t>MEDICATIONS</a:t>
            </a:r>
            <a:endParaRPr lang="en-IN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BFB896-4513-351C-BCFE-7A293CC346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91953"/>
            <a:ext cx="10515600" cy="4296793"/>
          </a:xfrm>
        </p:spPr>
        <p:txBody>
          <a:bodyPr>
            <a:normAutofit fontScale="85000" lnSpcReduction="20000"/>
          </a:bodyPr>
          <a:lstStyle/>
          <a:p>
            <a:r>
              <a:rPr lang="en-IN" dirty="0" err="1"/>
              <a:t>Torsades</a:t>
            </a:r>
            <a:r>
              <a:rPr lang="en-IN" dirty="0"/>
              <a:t> de pointes(m/c)</a:t>
            </a:r>
          </a:p>
          <a:p>
            <a:pPr marL="0" indent="0">
              <a:buNone/>
            </a:pPr>
            <a:r>
              <a:rPr lang="en-IN" dirty="0"/>
              <a:t> </a:t>
            </a:r>
          </a:p>
          <a:p>
            <a:r>
              <a:rPr lang="en-IN" dirty="0"/>
              <a:t>Antiarrhythmic drugs (such as sotalol, </a:t>
            </a:r>
            <a:r>
              <a:rPr lang="en-IN" dirty="0" err="1"/>
              <a:t>dofetilide</a:t>
            </a:r>
            <a:r>
              <a:rPr lang="en-IN" dirty="0"/>
              <a:t>, and quinidine) </a:t>
            </a:r>
          </a:p>
          <a:p>
            <a:endParaRPr lang="en-IN" dirty="0"/>
          </a:p>
          <a:p>
            <a:r>
              <a:rPr lang="en-IN" dirty="0"/>
              <a:t>Antimicrobial drugs (such as erythromycin)</a:t>
            </a:r>
          </a:p>
          <a:p>
            <a:pPr marL="0" indent="0">
              <a:buNone/>
            </a:pPr>
            <a:r>
              <a:rPr lang="en-IN" dirty="0"/>
              <a:t> </a:t>
            </a:r>
          </a:p>
          <a:p>
            <a:r>
              <a:rPr lang="en-IN" dirty="0"/>
              <a:t>Diuretics </a:t>
            </a:r>
            <a:r>
              <a:rPr lang="en-IN" dirty="0">
                <a:sym typeface="Wingdings" panose="05000000000000000000" pitchFamily="2" charset="2"/>
              </a:rPr>
              <a:t></a:t>
            </a:r>
            <a:r>
              <a:rPr lang="en-IN" dirty="0" err="1"/>
              <a:t>hypokalemia</a:t>
            </a:r>
            <a:r>
              <a:rPr lang="en-IN" dirty="0"/>
              <a:t> and hypomagnesemia </a:t>
            </a:r>
            <a:r>
              <a:rPr lang="en-IN" dirty="0">
                <a:sym typeface="Wingdings" panose="05000000000000000000" pitchFamily="2" charset="2"/>
              </a:rPr>
              <a:t> </a:t>
            </a:r>
            <a:r>
              <a:rPr lang="en-IN" dirty="0"/>
              <a:t>ventricular tachyarrhythmias</a:t>
            </a:r>
          </a:p>
          <a:p>
            <a:endParaRPr lang="en-IN" dirty="0"/>
          </a:p>
          <a:p>
            <a:r>
              <a:rPr lang="en-IN" dirty="0"/>
              <a:t>Class IC antiarrhythmic drugs - decrease conduction velocity at faster heart rates (use dependency) </a:t>
            </a:r>
            <a:r>
              <a:rPr lang="en-IN" dirty="0">
                <a:sym typeface="Wingdings" panose="05000000000000000000" pitchFamily="2" charset="2"/>
              </a:rPr>
              <a:t></a:t>
            </a:r>
            <a:r>
              <a:rPr lang="en-IN" dirty="0"/>
              <a:t>aberration and widening of the QRS complex during any tachyarrhythmia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87B3F95C-7086-09D9-727E-244B932FB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76" y="5007269"/>
            <a:ext cx="10448214" cy="1485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38808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05E70-5D00-8C0C-0D42-5CA119E75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DIGOXIN AND ARRYHTMIAS</a:t>
            </a:r>
            <a:endParaRPr lang="en-IN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D585C0-2F98-6E61-E308-EC1F994683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IN" dirty="0"/>
              <a:t>Digoxin - </a:t>
            </a:r>
            <a:r>
              <a:rPr lang="en-IN" dirty="0">
                <a:solidFill>
                  <a:srgbClr val="0070C0"/>
                </a:solidFill>
              </a:rPr>
              <a:t>any cardiac arrhythmia</a:t>
            </a:r>
            <a:r>
              <a:rPr lang="en-IN" dirty="0"/>
              <a:t>, especially with increasing plasma digoxin concentrations </a:t>
            </a:r>
            <a:r>
              <a:rPr lang="en-IN" dirty="0">
                <a:solidFill>
                  <a:srgbClr val="0070C0"/>
                </a:solidFill>
              </a:rPr>
              <a:t>above 2.0 ng/mL </a:t>
            </a:r>
            <a:r>
              <a:rPr lang="en-IN" dirty="0"/>
              <a:t>(2.6 mmol/L) OR at any given plasma concentration if </a:t>
            </a:r>
            <a:r>
              <a:rPr lang="en-IN" dirty="0" err="1"/>
              <a:t>hypokalemia</a:t>
            </a:r>
            <a:r>
              <a:rPr lang="en-IN" dirty="0"/>
              <a:t> is also present. </a:t>
            </a:r>
          </a:p>
          <a:p>
            <a:endParaRPr lang="en-IN" dirty="0"/>
          </a:p>
          <a:p>
            <a:r>
              <a:rPr lang="en-IN" dirty="0"/>
              <a:t>The most common </a:t>
            </a:r>
            <a:r>
              <a:rPr lang="en-IN" dirty="0">
                <a:sym typeface="Wingdings" panose="05000000000000000000" pitchFamily="2" charset="2"/>
              </a:rPr>
              <a:t></a:t>
            </a:r>
            <a:endParaRPr lang="en-IN" dirty="0"/>
          </a:p>
          <a:p>
            <a:pPr lvl="1"/>
            <a:r>
              <a:rPr lang="en-IN" dirty="0"/>
              <a:t>Monomorphic VT (often with a relatively narrow QRS complex)</a:t>
            </a:r>
          </a:p>
          <a:p>
            <a:pPr lvl="1"/>
            <a:endParaRPr lang="en-IN" dirty="0"/>
          </a:p>
          <a:p>
            <a:pPr lvl="1"/>
            <a:r>
              <a:rPr lang="en-IN" dirty="0"/>
              <a:t>Bidirectional VT (a regular alternation of two wide QRS morphologies, each with a different axis)</a:t>
            </a:r>
          </a:p>
          <a:p>
            <a:pPr marL="457200" lvl="1" indent="0">
              <a:buNone/>
            </a:pPr>
            <a:endParaRPr lang="en-IN" dirty="0"/>
          </a:p>
          <a:p>
            <a:pPr lvl="1"/>
            <a:r>
              <a:rPr lang="en-IN" dirty="0" err="1"/>
              <a:t>Nonparoxysmal</a:t>
            </a:r>
            <a:r>
              <a:rPr lang="en-IN" dirty="0"/>
              <a:t> junctional tachycardia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83461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838C0-20C1-0ED8-AD38-39D09E56E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REFERENCES:</a:t>
            </a:r>
            <a:endParaRPr lang="en-IN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F930FD-E29E-7BF8-65FE-7F6F8F3F1E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400" dirty="0"/>
              <a:t>Baltazar, Romulo F. Basic and bedside electrocardiography / Romulo F. Baltazar</a:t>
            </a:r>
          </a:p>
          <a:p>
            <a:r>
              <a:rPr lang="en-IN" sz="2400" b="0" i="0" dirty="0">
                <a:solidFill>
                  <a:srgbClr val="212121"/>
                </a:solidFill>
                <a:effectLst/>
                <a:latin typeface="BlinkMacSystemFont"/>
              </a:rPr>
              <a:t>Antunes E, </a:t>
            </a:r>
            <a:r>
              <a:rPr lang="en-IN" sz="2400" b="0" i="0" dirty="0" err="1">
                <a:solidFill>
                  <a:srgbClr val="212121"/>
                </a:solidFill>
                <a:effectLst/>
                <a:latin typeface="BlinkMacSystemFont"/>
              </a:rPr>
              <a:t>Brugada</a:t>
            </a:r>
            <a:r>
              <a:rPr lang="en-IN" sz="2400" b="0" i="0" dirty="0">
                <a:solidFill>
                  <a:srgbClr val="212121"/>
                </a:solidFill>
                <a:effectLst/>
                <a:latin typeface="BlinkMacSystemFont"/>
              </a:rPr>
              <a:t> J, </a:t>
            </a:r>
            <a:r>
              <a:rPr lang="en-IN" sz="2400" b="0" i="0" dirty="0" err="1">
                <a:solidFill>
                  <a:srgbClr val="212121"/>
                </a:solidFill>
                <a:effectLst/>
                <a:latin typeface="BlinkMacSystemFont"/>
              </a:rPr>
              <a:t>Steurer</a:t>
            </a:r>
            <a:r>
              <a:rPr lang="en-IN" sz="2400" b="0" i="0" dirty="0">
                <a:solidFill>
                  <a:srgbClr val="212121"/>
                </a:solidFill>
                <a:effectLst/>
                <a:latin typeface="BlinkMacSystemFont"/>
              </a:rPr>
              <a:t> G, </a:t>
            </a:r>
            <a:r>
              <a:rPr lang="en-IN" sz="2400" b="0" i="0" dirty="0" err="1">
                <a:solidFill>
                  <a:srgbClr val="212121"/>
                </a:solidFill>
                <a:effectLst/>
                <a:latin typeface="BlinkMacSystemFont"/>
              </a:rPr>
              <a:t>Andries</a:t>
            </a:r>
            <a:r>
              <a:rPr lang="en-IN" sz="2400" b="0" i="0" dirty="0">
                <a:solidFill>
                  <a:srgbClr val="212121"/>
                </a:solidFill>
                <a:effectLst/>
                <a:latin typeface="BlinkMacSystemFont"/>
              </a:rPr>
              <a:t> E, </a:t>
            </a:r>
            <a:r>
              <a:rPr lang="en-IN" sz="2400" b="0" i="0" dirty="0" err="1">
                <a:solidFill>
                  <a:srgbClr val="212121"/>
                </a:solidFill>
                <a:effectLst/>
                <a:latin typeface="BlinkMacSystemFont"/>
              </a:rPr>
              <a:t>Brugada</a:t>
            </a:r>
            <a:r>
              <a:rPr lang="en-IN" sz="2400" b="0" i="0" dirty="0">
                <a:solidFill>
                  <a:srgbClr val="212121"/>
                </a:solidFill>
                <a:effectLst/>
                <a:latin typeface="BlinkMacSystemFont"/>
              </a:rPr>
              <a:t> P. The differential diagnosis of a regular tachycardia with a wide QRS complex on the 12-lead ECG: ventricular tachycardia, supraventricular tachycardia with aberrant intraventricular conduction, and supraventricular tachycardia with anterograde conduction over an accessory pathway. Pacing Clin </a:t>
            </a:r>
            <a:r>
              <a:rPr lang="en-IN" sz="2400" b="0" i="0" dirty="0" err="1">
                <a:solidFill>
                  <a:srgbClr val="212121"/>
                </a:solidFill>
                <a:effectLst/>
                <a:latin typeface="BlinkMacSystemFont"/>
              </a:rPr>
              <a:t>Electrophysiol</a:t>
            </a:r>
            <a:r>
              <a:rPr lang="en-IN" sz="2400" b="0" i="0" dirty="0">
                <a:solidFill>
                  <a:srgbClr val="212121"/>
                </a:solidFill>
                <a:effectLst/>
                <a:latin typeface="BlinkMacSystemFont"/>
              </a:rPr>
              <a:t>. 1994 Sep;17(9):1515-24. </a:t>
            </a:r>
            <a:r>
              <a:rPr lang="en-IN" sz="2400" b="0" i="0" dirty="0" err="1">
                <a:solidFill>
                  <a:srgbClr val="212121"/>
                </a:solidFill>
                <a:effectLst/>
                <a:latin typeface="BlinkMacSystemFont"/>
              </a:rPr>
              <a:t>doi</a:t>
            </a:r>
            <a:r>
              <a:rPr lang="en-IN" sz="2400" b="0" i="0" dirty="0">
                <a:solidFill>
                  <a:srgbClr val="212121"/>
                </a:solidFill>
                <a:effectLst/>
                <a:latin typeface="BlinkMacSystemFont"/>
              </a:rPr>
              <a:t>: 10.1111/j.1540-8159.1994.tb01517.x. PMID: 7991423.</a:t>
            </a:r>
            <a:endParaRPr lang="en-IN" sz="2400" dirty="0"/>
          </a:p>
          <a:p>
            <a:r>
              <a:rPr lang="en-IN" sz="2400" dirty="0">
                <a:hlinkClick r:id="rId2"/>
              </a:rPr>
              <a:t>https://studmed.uio.no/elaring/fag/hjertesykdommer/en/ecg/komponenter.html</a:t>
            </a:r>
            <a:endParaRPr lang="en-IN" sz="2400" dirty="0"/>
          </a:p>
          <a:p>
            <a:r>
              <a:rPr lang="en-US" sz="2400" dirty="0" err="1"/>
              <a:t>Podrid’s</a:t>
            </a:r>
            <a:r>
              <a:rPr lang="en-US" sz="2400" dirty="0"/>
              <a:t> Real-World ECGs A Master’s Approach to the Art and Practice of Clinical ECG Interpretation</a:t>
            </a:r>
            <a:endParaRPr lang="en-IN" sz="3600" dirty="0"/>
          </a:p>
          <a:p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9088757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4FD99-CCEB-C47A-A532-649EDD955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176" y="365125"/>
            <a:ext cx="10350623" cy="1325563"/>
          </a:xfrm>
        </p:spPr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CFDBB-CC04-A501-73BF-43266BE8D0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357373"/>
            <a:ext cx="10515600" cy="819589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Bidirectional VT</a:t>
            </a:r>
            <a:endParaRPr lang="en-IN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8C278B4-DBB2-A7D8-E4F5-04516F38C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020" y="365125"/>
            <a:ext cx="10205621" cy="499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04260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FC68B-C3BA-E283-B96B-B391190DF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PHYSICAL EXAMNATION</a:t>
            </a:r>
            <a:endParaRPr lang="en-IN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167931-381E-25C9-450A-173FB81E10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Most important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hemodynamic status </a:t>
            </a:r>
          </a:p>
          <a:p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 dissociation, </a:t>
            </a:r>
            <a:r>
              <a:rPr lang="en-US" dirty="0"/>
              <a:t>Physical signs include,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/>
              <a:t> Irregular cannon A waves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/>
              <a:t>Varying intensity of the S1 heart sound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/>
              <a:t>Beat-to-beat variability in systolic blood pressure</a:t>
            </a:r>
          </a:p>
          <a:p>
            <a:endParaRPr lang="en-US" dirty="0"/>
          </a:p>
          <a:p>
            <a:r>
              <a:rPr lang="en-US" dirty="0"/>
              <a:t>Regular cannon waves- SVT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A </a:t>
            </a:r>
            <a:r>
              <a:rPr lang="en-US" dirty="0">
                <a:solidFill>
                  <a:srgbClr val="0070C0"/>
                </a:solidFill>
              </a:rPr>
              <a:t>healed sternal incision </a:t>
            </a:r>
            <a:r>
              <a:rPr lang="en-US" dirty="0"/>
              <a:t>- evidence of previous cardiothoracic surgery. </a:t>
            </a:r>
          </a:p>
          <a:p>
            <a:r>
              <a:rPr lang="en-US" dirty="0"/>
              <a:t>A pacemaker or defibrillator - palpated in the </a:t>
            </a:r>
            <a:r>
              <a:rPr lang="en-US" dirty="0">
                <a:solidFill>
                  <a:srgbClr val="0070C0"/>
                </a:solidFill>
              </a:rPr>
              <a:t>left or right pectoral area </a:t>
            </a:r>
            <a:r>
              <a:rPr lang="en-US" dirty="0"/>
              <a:t>below the clavicle</a:t>
            </a:r>
            <a:endParaRPr lang="en-IN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205EF6B7-1747-FA4D-9759-D49EA82E7114}"/>
              </a:ext>
            </a:extLst>
          </p:cNvPr>
          <p:cNvSpPr/>
          <p:nvPr/>
        </p:nvSpPr>
        <p:spPr>
          <a:xfrm>
            <a:off x="7155402" y="2654423"/>
            <a:ext cx="798990" cy="150920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66BFDF-E307-9E0F-55F7-EDC4EF8F6C63}"/>
              </a:ext>
            </a:extLst>
          </p:cNvPr>
          <p:cNvSpPr txBox="1"/>
          <p:nvPr/>
        </p:nvSpPr>
        <p:spPr>
          <a:xfrm>
            <a:off x="7883371" y="3136612"/>
            <a:ext cx="9232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VT</a:t>
            </a:r>
            <a:endParaRPr lang="en-IN" sz="3200" b="1" dirty="0"/>
          </a:p>
        </p:txBody>
      </p:sp>
    </p:spTree>
    <p:extLst>
      <p:ext uri="{BB962C8B-B14F-4D97-AF65-F5344CB8AC3E}">
        <p14:creationId xmlns:p14="http://schemas.microsoft.com/office/powerpoint/2010/main" val="18218027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E9AE9-DCC3-1886-2CCD-30CB4116D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CAROTID SINUS MASSAGE</a:t>
            </a:r>
            <a:endParaRPr lang="en-IN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5399F5-3609-44EF-138E-B2740E0D5B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heart rate during </a:t>
            </a:r>
            <a:r>
              <a:rPr lang="en-US" dirty="0">
                <a:solidFill>
                  <a:srgbClr val="0070C0"/>
                </a:solidFill>
              </a:rPr>
              <a:t>sinus tachycardia and automatic AT will gradually slow with carotid sinus massage </a:t>
            </a:r>
            <a:r>
              <a:rPr lang="en-US" dirty="0"/>
              <a:t>and then accelerate on release </a:t>
            </a:r>
          </a:p>
          <a:p>
            <a:endParaRPr lang="en-US" dirty="0"/>
          </a:p>
          <a:p>
            <a:r>
              <a:rPr lang="en-US" dirty="0"/>
              <a:t>The ventricular rate during AT and AFL can transiently slow with carotid sinus massage because of slowing and block of atrioventricular node (AVN) conduction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r>
              <a:rPr lang="en-US" dirty="0"/>
              <a:t>Atrioventricular nodal reentrant tachycardia </a:t>
            </a:r>
            <a:r>
              <a:rPr lang="en-US" dirty="0">
                <a:solidFill>
                  <a:srgbClr val="0070C0"/>
                </a:solidFill>
              </a:rPr>
              <a:t>(AVNRT) and AVRT </a:t>
            </a:r>
            <a:r>
              <a:rPr lang="en-US" dirty="0"/>
              <a:t>will </a:t>
            </a:r>
            <a:r>
              <a:rPr lang="en-US" dirty="0">
                <a:solidFill>
                  <a:srgbClr val="0070C0"/>
                </a:solidFill>
              </a:rPr>
              <a:t>either terminate or remain unaltered </a:t>
            </a:r>
            <a:r>
              <a:rPr lang="en-US" dirty="0"/>
              <a:t>with carotid sinus massage.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136599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7CA81C-D614-071D-14CE-955F4B71A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VT AND CAROTID SINUS MASSAGE</a:t>
            </a:r>
            <a:endParaRPr lang="en-IN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0B265D-0AC0-6141-9014-8D767D0627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VTs are </a:t>
            </a:r>
            <a: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generally unaffected by carotid sinus massage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en-US" dirty="0"/>
              <a:t>This maneuver can potentially slow the atrial rate and, in some cases, expose AV dissociation</a:t>
            </a:r>
          </a:p>
          <a:p>
            <a:endParaRPr lang="en-US" dirty="0"/>
          </a:p>
          <a:p>
            <a:r>
              <a:rPr lang="en-US" dirty="0"/>
              <a:t>Some VTs, such as idiopathic VT from the RV outflow tract, can infrequently terminate in response to carotid sinus massage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455059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D4F40-EA08-874B-D936-418C4137E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LAB INVESTIGATIONS</a:t>
            </a:r>
            <a:endParaRPr lang="en-IN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B27468-6802-F133-B90F-DF21EF8A5D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plasma </a:t>
            </a:r>
            <a:r>
              <a:rPr lang="en-US" dirty="0">
                <a:solidFill>
                  <a:srgbClr val="0070C0"/>
                </a:solidFill>
              </a:rPr>
              <a:t>potassium and magnesium </a:t>
            </a:r>
            <a:r>
              <a:rPr lang="en-US" dirty="0"/>
              <a:t>concentrations </a:t>
            </a:r>
          </a:p>
          <a:p>
            <a:endParaRPr lang="en-US" dirty="0"/>
          </a:p>
          <a:p>
            <a:r>
              <a:rPr lang="en-US" dirty="0"/>
              <a:t>Hyperkalemia can cause a wide QRS complex rhythm, usually with a slow rate, with loss of a detectable P wave (the putative </a:t>
            </a:r>
            <a:r>
              <a:rPr lang="en-US" dirty="0" err="1"/>
              <a:t>sinoventricular</a:t>
            </a:r>
            <a:r>
              <a:rPr lang="en-US" dirty="0"/>
              <a:t> rhythm or abnormalities of AVN conduction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solidFill>
                  <a:srgbClr val="0070C0"/>
                </a:solidFill>
              </a:rPr>
              <a:t>Digoxin, quinidine, or procainamide </a:t>
            </a:r>
            <a:r>
              <a:rPr lang="en-US" dirty="0"/>
              <a:t>- </a:t>
            </a:r>
            <a:r>
              <a:rPr lang="en-US" dirty="0">
                <a:solidFill>
                  <a:srgbClr val="0070C0"/>
                </a:solidFill>
              </a:rPr>
              <a:t>plasma concentrations </a:t>
            </a:r>
            <a:r>
              <a:rPr lang="en-US" dirty="0"/>
              <a:t>for evaluating possible drug toxicity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433763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EA1C7-4BAA-10C3-29EE-070D048F8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56F9A0B-9C95-4461-ECFF-26AA1E5992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309" y="746864"/>
            <a:ext cx="11669142" cy="5139030"/>
          </a:xfrm>
        </p:spPr>
      </p:pic>
    </p:spTree>
    <p:extLst>
      <p:ext uri="{BB962C8B-B14F-4D97-AF65-F5344CB8AC3E}">
        <p14:creationId xmlns:p14="http://schemas.microsoft.com/office/powerpoint/2010/main" val="42897074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BB2F5-B2E0-9E11-4A44-206AD9DB6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b="1" dirty="0"/>
              <a:t>ECG</a:t>
            </a:r>
            <a:endParaRPr lang="en-IN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D2870-3A38-4D81-1295-92D08A6A65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4000" b="1" dirty="0"/>
          </a:p>
          <a:p>
            <a:pPr marL="0" indent="0" algn="ctr">
              <a:buNone/>
            </a:pPr>
            <a:endParaRPr lang="en-US" sz="4000" b="1" dirty="0"/>
          </a:p>
          <a:p>
            <a:pPr marL="0" indent="0" algn="ctr">
              <a:buNone/>
            </a:pPr>
            <a:r>
              <a:rPr lang="en-US" sz="4000" b="1" dirty="0"/>
              <a:t>DIFFERENCE BETWEEN SVT VS VT</a:t>
            </a:r>
          </a:p>
        </p:txBody>
      </p:sp>
    </p:spTree>
    <p:extLst>
      <p:ext uri="{BB962C8B-B14F-4D97-AF65-F5344CB8AC3E}">
        <p14:creationId xmlns:p14="http://schemas.microsoft.com/office/powerpoint/2010/main" val="32568758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C459C-B743-9E54-F3F6-F73130CFC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 &amp; QRS RELATIONSHIP</a:t>
            </a:r>
            <a:endParaRPr lang="en-IN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57586-467F-4E02-1138-6A468A903A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Relation of abnormal QRS with preceding atrial event</a:t>
            </a:r>
            <a:r>
              <a:rPr lang="en-US" dirty="0">
                <a:sym typeface="Wingdings" panose="05000000000000000000" pitchFamily="2" charset="2"/>
              </a:rPr>
              <a:t></a:t>
            </a:r>
            <a:endParaRPr lang="en-US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70C0"/>
                </a:solidFill>
              </a:rPr>
              <a:t>QRS preceded by P </a:t>
            </a:r>
            <a:r>
              <a:rPr lang="en-US" dirty="0"/>
              <a:t>normally reflects </a:t>
            </a:r>
            <a:r>
              <a:rPr lang="en-US" dirty="0">
                <a:solidFill>
                  <a:srgbClr val="0070C0"/>
                </a:solidFill>
              </a:rPr>
              <a:t>aberrant conduction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If not, it represents ventricular ectopic.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 marL="514350" indent="-514350">
              <a:buNone/>
            </a:pPr>
            <a:r>
              <a:rPr lang="en-US" dirty="0"/>
              <a:t>Exceptions: 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AF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AV nodal origin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Ventricular tachycardia with retrograde conduction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524091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FF421-3BFB-674D-63DB-88670059E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RATE &amp; REGULARITY</a:t>
            </a:r>
            <a:endParaRPr lang="en-IN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24EA4B-3426-C85E-CFE6-F389BA6A45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Rate of the WCT is of limited value in distinguishing VT from SVT</a:t>
            </a:r>
          </a:p>
          <a:p>
            <a:endParaRPr lang="en-US" sz="2800" dirty="0">
              <a:cs typeface="Times New Roman" pitchFamily="18" charset="0"/>
            </a:endParaRPr>
          </a:p>
          <a:p>
            <a:r>
              <a:rPr lang="en-US" sz="2800" dirty="0">
                <a:cs typeface="Times New Roman" pitchFamily="18" charset="0"/>
              </a:rPr>
              <a:t>Marked irregularity of RR interval occurs in atrial fibrillation (AF) with aberrant conduction and polymorphic VT</a:t>
            </a:r>
          </a:p>
          <a:p>
            <a:endParaRPr lang="en-US" dirty="0">
              <a:cs typeface="Times New Roman" pitchFamily="18" charset="0"/>
            </a:endParaRPr>
          </a:p>
          <a:p>
            <a:r>
              <a:rPr lang="en-US" dirty="0">
                <a:solidFill>
                  <a:srgbClr val="0070C0"/>
                </a:solidFill>
              </a:rPr>
              <a:t>VTs</a:t>
            </a:r>
            <a:r>
              <a:rPr lang="en-US" dirty="0"/>
              <a:t> can be particularly </a:t>
            </a:r>
            <a:r>
              <a:rPr lang="en-US" dirty="0">
                <a:solidFill>
                  <a:srgbClr val="0070C0"/>
                </a:solidFill>
              </a:rPr>
              <a:t>irregular within the first 30 seconds of onset</a:t>
            </a:r>
            <a:r>
              <a:rPr lang="en-US" dirty="0"/>
              <a:t> and in patients treated with antiarrhythmic drugs</a:t>
            </a:r>
            <a:endParaRPr lang="en-US" sz="2800" dirty="0">
              <a:cs typeface="Times New Roman" pitchFamily="18" charset="0"/>
            </a:endParaRPr>
          </a:p>
          <a:p>
            <a:endParaRPr lang="en-US" dirty="0">
              <a:cs typeface="Times New Roman" pitchFamily="18" charset="0"/>
            </a:endParaRPr>
          </a:p>
          <a:p>
            <a:endParaRPr lang="en-US" sz="2800" dirty="0">
              <a:cs typeface="Times New Roman" pitchFamily="18" charset="0"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9301128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A3F33-5EEF-25BB-A91D-EF447AC21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AV DISSOCIATION</a:t>
            </a:r>
            <a:endParaRPr lang="en-IN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2D2E5-3ECB-9923-F77C-7D2C04C4AC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AV dissociation is the </a:t>
            </a:r>
            <a: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hallmark of VT </a:t>
            </a:r>
            <a:r>
              <a:rPr lang="en-US" dirty="0"/>
              <a:t>(specificity is almost 100%</a:t>
            </a:r>
          </a:p>
          <a:p>
            <a:endParaRPr lang="en-US" dirty="0"/>
          </a:p>
          <a:p>
            <a:r>
              <a:rPr lang="en-US" dirty="0"/>
              <a:t>AV dissociation is </a:t>
            </a:r>
            <a:r>
              <a:rPr lang="en-US" dirty="0">
                <a:solidFill>
                  <a:srgbClr val="0070C0"/>
                </a:solidFill>
              </a:rPr>
              <a:t>absent</a:t>
            </a:r>
            <a:r>
              <a:rPr lang="en-US" dirty="0"/>
              <a:t> in a large subset of VTs (especially those at a </a:t>
            </a:r>
            <a:r>
              <a:rPr lang="en-US" dirty="0">
                <a:solidFill>
                  <a:srgbClr val="0070C0"/>
                </a:solidFill>
              </a:rPr>
              <a:t>slower rate</a:t>
            </a:r>
            <a:r>
              <a:rPr lang="en-US" dirty="0"/>
              <a:t>), 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30% of VTs have 1 :1 retrograde VA conduction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15% to 20% have second-degree (2 :1 or Wenckebach) VA block </a:t>
            </a:r>
          </a:p>
          <a:p>
            <a:endParaRPr lang="en-US" dirty="0"/>
          </a:p>
          <a:p>
            <a:r>
              <a:rPr lang="en-US" dirty="0"/>
              <a:t>AV dissociation can also be observed during </a:t>
            </a:r>
            <a:r>
              <a:rPr lang="en-US" dirty="0" err="1">
                <a:solidFill>
                  <a:srgbClr val="0070C0"/>
                </a:solidFill>
              </a:rPr>
              <a:t>subatrial</a:t>
            </a:r>
            <a:r>
              <a:rPr lang="en-US" dirty="0">
                <a:solidFill>
                  <a:srgbClr val="0070C0"/>
                </a:solidFill>
              </a:rPr>
              <a:t> SVT </a:t>
            </a:r>
            <a:r>
              <a:rPr lang="en-US" dirty="0"/>
              <a:t>such as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/>
              <a:t>Junctional ectopic tachycardia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 err="1"/>
              <a:t>Nodofascicular</a:t>
            </a:r>
            <a:r>
              <a:rPr lang="en-US" dirty="0"/>
              <a:t> reentrant tachycardia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43286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DAF5B-90D5-6097-5462-B9C641BB8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NARROW VS WIDE QRS ECG</a:t>
            </a:r>
            <a:endParaRPr lang="en-IN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0FC92C-3EB8-A212-1D68-524D5C9034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294" y="1825625"/>
            <a:ext cx="7386222" cy="4351338"/>
          </a:xfrm>
        </p:spPr>
        <p:txBody>
          <a:bodyPr/>
          <a:lstStyle/>
          <a:p>
            <a:r>
              <a:rPr lang="en-US" dirty="0"/>
              <a:t>A narrow QRS complex (120 milliseconds or less) - rapid, highly synchronous electrical activation of the right ventricle (RV) and left ventricle (LV)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Achieved through the specialized, rapidly conducting His-Purkinje system (HPS).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DBE31C-8C47-0568-1220-C5CFF611B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0450" y="1284087"/>
            <a:ext cx="4781550" cy="452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078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73480-7D43-627E-1CCA-AAD314DAC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382AF9-0C17-F220-E545-28408FCE71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3EBF73-5299-F232-6DCB-E74065255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862" y="585787"/>
            <a:ext cx="10582275" cy="568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5487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4BD28-8547-BC06-6BCF-A18626AEF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48770"/>
          </a:xfrm>
        </p:spPr>
        <p:txBody>
          <a:bodyPr/>
          <a:lstStyle/>
          <a:p>
            <a:r>
              <a:rPr lang="en-US" b="1" dirty="0"/>
              <a:t>FUSION BEAT   </a:t>
            </a:r>
            <a:endParaRPr lang="en-IN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4F15D-909A-33CB-D66A-EF8AAADEA1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3895"/>
            <a:ext cx="10515600" cy="330249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Ventricular fusion - </a:t>
            </a:r>
            <a:r>
              <a:rPr lang="en-US" dirty="0">
                <a:solidFill>
                  <a:srgbClr val="0070C0"/>
                </a:solidFill>
              </a:rPr>
              <a:t>ventricular ectopic beat and a supraventricular beat</a:t>
            </a:r>
            <a:r>
              <a:rPr lang="en-US" dirty="0"/>
              <a:t> (conducted via the AVN and HPS) </a:t>
            </a:r>
            <a:r>
              <a:rPr lang="en-US" dirty="0">
                <a:solidFill>
                  <a:srgbClr val="0070C0"/>
                </a:solidFill>
              </a:rPr>
              <a:t>simultaneously activate </a:t>
            </a:r>
            <a:r>
              <a:rPr lang="en-US" dirty="0"/>
              <a:t>the ventricular myocardium</a:t>
            </a:r>
          </a:p>
          <a:p>
            <a:endParaRPr lang="en-US" dirty="0"/>
          </a:p>
          <a:p>
            <a:r>
              <a:rPr lang="en-US" dirty="0"/>
              <a:t>The resulting QRS complex has a </a:t>
            </a:r>
            <a:r>
              <a:rPr lang="en-US" dirty="0">
                <a:solidFill>
                  <a:srgbClr val="0070C0"/>
                </a:solidFill>
              </a:rPr>
              <a:t>morphology intermediate </a:t>
            </a:r>
            <a:r>
              <a:rPr lang="en-US" dirty="0"/>
              <a:t>between the appearance of a sinus QRS complex and that of a purely ventricular complex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0C798B-2ED2-D23A-5C40-4D4A9C166E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954" y="3785091"/>
            <a:ext cx="9942990" cy="2880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301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AD8AE-41FD-5DDE-388A-E4F0A5441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35706"/>
          </a:xfrm>
        </p:spPr>
        <p:txBody>
          <a:bodyPr/>
          <a:lstStyle/>
          <a:p>
            <a:r>
              <a:rPr lang="en-US" b="1" dirty="0"/>
              <a:t>CAPTURE BEAT</a:t>
            </a:r>
            <a:endParaRPr lang="en-IN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9C5F6-63E3-D2CE-8D07-C00EEBB624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60629"/>
            <a:ext cx="10515600" cy="2911877"/>
          </a:xfrm>
        </p:spPr>
        <p:txBody>
          <a:bodyPr>
            <a:normAutofit/>
          </a:bodyPr>
          <a:lstStyle/>
          <a:p>
            <a:r>
              <a:rPr lang="en-US" dirty="0"/>
              <a:t>Capture beat (once called “</a:t>
            </a:r>
            <a:r>
              <a:rPr lang="en-US" dirty="0">
                <a:solidFill>
                  <a:srgbClr val="0070C0"/>
                </a:solidFill>
              </a:rPr>
              <a:t>Dressler beat</a:t>
            </a:r>
            <a:r>
              <a:rPr lang="en-US" dirty="0"/>
              <a:t>”) is a normal QRS complex, identical to the sinus QRS complex, occurring during the VT at a rate faster than the VT. </a:t>
            </a:r>
          </a:p>
          <a:p>
            <a:r>
              <a:rPr lang="en-US" dirty="0"/>
              <a:t>The term capture beat indicates that the </a:t>
            </a:r>
            <a: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normal conduction system has momentarily captured control of ventricular activation </a:t>
            </a:r>
            <a:r>
              <a:rPr lang="en-US" dirty="0"/>
              <a:t>from the VT focus</a:t>
            </a:r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0AA3F9-B127-C209-F206-25B0A92E7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342" y="3797949"/>
            <a:ext cx="9898601" cy="2867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07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EB57D-BA05-7D90-D539-0CB408139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99A1E-315E-4B9D-0E2D-978BCC4BD6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D6AC80-15B6-E842-FE89-65DD0E43A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600" y="53266"/>
            <a:ext cx="8654497" cy="6665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3024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FF19C-C53A-9B4C-1FF1-5DB6FFDC8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5555"/>
          </a:xfrm>
        </p:spPr>
        <p:txBody>
          <a:bodyPr/>
          <a:lstStyle/>
          <a:p>
            <a:r>
              <a:rPr lang="en-US" b="1" dirty="0"/>
              <a:t>QRS DURATION</a:t>
            </a:r>
            <a:endParaRPr lang="en-IN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9CFB78-6174-BF1B-7C50-31263C5700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6039"/>
            <a:ext cx="10515600" cy="426128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In </a:t>
            </a:r>
            <a:r>
              <a:rPr lang="en-US" b="1" dirty="0">
                <a:solidFill>
                  <a:srgbClr val="0070C0"/>
                </a:solidFill>
              </a:rPr>
              <a:t>RBBB-like WCT</a:t>
            </a:r>
            <a:r>
              <a:rPr lang="en-US" dirty="0"/>
              <a:t>, a QRS duration more than </a:t>
            </a:r>
            <a:r>
              <a:rPr lang="en-US" b="1" dirty="0">
                <a:solidFill>
                  <a:srgbClr val="0070C0"/>
                </a:solidFill>
              </a:rPr>
              <a:t>140 milliseconds </a:t>
            </a:r>
            <a:r>
              <a:rPr lang="en-US" dirty="0"/>
              <a:t>suggests VT, whereas for </a:t>
            </a:r>
            <a:r>
              <a:rPr lang="en-US" dirty="0">
                <a:solidFill>
                  <a:srgbClr val="FF0000"/>
                </a:solidFill>
              </a:rPr>
              <a:t>LBBB-like WCT</a:t>
            </a:r>
            <a:r>
              <a:rPr lang="en-US" dirty="0"/>
              <a:t>, a QRS duration more than </a:t>
            </a:r>
            <a:r>
              <a:rPr lang="en-US" dirty="0">
                <a:solidFill>
                  <a:srgbClr val="FF0000"/>
                </a:solidFill>
              </a:rPr>
              <a:t>160 milliseconds </a:t>
            </a:r>
            <a:r>
              <a:rPr lang="en-US" dirty="0"/>
              <a:t>suggests VT. </a:t>
            </a:r>
          </a:p>
          <a:p>
            <a:endParaRPr lang="en-US" dirty="0"/>
          </a:p>
          <a:p>
            <a:r>
              <a:rPr lang="en-US" dirty="0"/>
              <a:t>As per studies, a QRS duration more than </a:t>
            </a:r>
            <a:r>
              <a:rPr lang="en-US" dirty="0">
                <a:solidFill>
                  <a:srgbClr val="FF0000"/>
                </a:solidFill>
              </a:rPr>
              <a:t>160 milliseconds </a:t>
            </a:r>
            <a:r>
              <a:rPr lang="en-US" dirty="0"/>
              <a:t>overall was a </a:t>
            </a:r>
            <a:r>
              <a:rPr lang="en-US" dirty="0">
                <a:solidFill>
                  <a:srgbClr val="FF0000"/>
                </a:solidFill>
              </a:rPr>
              <a:t>strong indicator of VT </a:t>
            </a:r>
            <a:r>
              <a:rPr lang="en-US" dirty="0"/>
              <a:t>(likelihood ratio greater than 20 :1). 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r>
              <a:rPr lang="en-US" dirty="0"/>
              <a:t>A QRS duration more than 160 milliseconds is </a:t>
            </a:r>
            <a:r>
              <a:rPr lang="en-US" dirty="0">
                <a:solidFill>
                  <a:srgbClr val="7030A0"/>
                </a:solidFill>
              </a:rPr>
              <a:t>not helpful </a:t>
            </a:r>
            <a:r>
              <a:rPr lang="en-US" dirty="0"/>
              <a:t>in identifying VT in several settings including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7030A0"/>
                </a:solidFill>
              </a:rPr>
              <a:t>preexisting BBB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err="1">
                <a:solidFill>
                  <a:srgbClr val="7030A0"/>
                </a:solidFill>
              </a:rPr>
              <a:t>preexcited</a:t>
            </a:r>
            <a:r>
              <a:rPr lang="en-US" dirty="0">
                <a:solidFill>
                  <a:srgbClr val="7030A0"/>
                </a:solidFill>
              </a:rPr>
              <a:t> SVT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7030A0"/>
                </a:solidFill>
              </a:rPr>
              <a:t>Class IA and IC drugs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20838E-C1EC-AF9F-AB6A-06EF609C9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0486" y="4160780"/>
            <a:ext cx="5443491" cy="264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422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01224-38AF-8CC0-BA85-FA3244BEC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CONCORDANCE</a:t>
            </a:r>
            <a:endParaRPr lang="en-IN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BC01C3-DDE4-B13B-A902-FFA5906FC4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4503"/>
            <a:ext cx="10515600" cy="4351338"/>
          </a:xfrm>
        </p:spPr>
        <p:txBody>
          <a:bodyPr/>
          <a:lstStyle/>
          <a:p>
            <a:r>
              <a:rPr lang="en-US" sz="2800" dirty="0">
                <a:cs typeface="Times New Roman" pitchFamily="18" charset="0"/>
              </a:rPr>
              <a:t>Concordance is present when the </a:t>
            </a:r>
            <a:r>
              <a:rPr lang="en-US" sz="2800" dirty="0">
                <a:solidFill>
                  <a:srgbClr val="0070C0"/>
                </a:solidFill>
                <a:cs typeface="Times New Roman" pitchFamily="18" charset="0"/>
              </a:rPr>
              <a:t>QRS complexes in all six precordial leads (V1 through V6) are monophasic with the same polarity</a:t>
            </a:r>
            <a:r>
              <a:rPr lang="en-US" sz="2800" dirty="0">
                <a:cs typeface="Times New Roman" pitchFamily="18" charset="0"/>
              </a:rPr>
              <a:t>. </a:t>
            </a:r>
          </a:p>
          <a:p>
            <a:pPr>
              <a:buNone/>
            </a:pPr>
            <a:endParaRPr lang="en-US" sz="2800" dirty="0">
              <a:cs typeface="Times New Roman" pitchFamily="18" charset="0"/>
            </a:endParaRPr>
          </a:p>
          <a:p>
            <a:r>
              <a:rPr lang="en-US" sz="2800" dirty="0">
                <a:cs typeface="Times New Roman" pitchFamily="18" charset="0"/>
              </a:rPr>
              <a:t> Either  -</a:t>
            </a:r>
            <a:r>
              <a:rPr lang="en-US" sz="2800" dirty="0">
                <a:solidFill>
                  <a:srgbClr val="0070C0"/>
                </a:solidFill>
                <a:cs typeface="Times New Roman" pitchFamily="18" charset="0"/>
              </a:rPr>
              <a:t>entirely positive </a:t>
            </a:r>
            <a:r>
              <a:rPr lang="en-US" sz="2800" dirty="0">
                <a:cs typeface="Times New Roman" pitchFamily="18" charset="0"/>
              </a:rPr>
              <a:t>with tall, monophasic R waves or </a:t>
            </a:r>
            <a:r>
              <a:rPr lang="en-US" sz="2800" dirty="0">
                <a:solidFill>
                  <a:srgbClr val="0070C0"/>
                </a:solidFill>
                <a:cs typeface="Times New Roman" pitchFamily="18" charset="0"/>
              </a:rPr>
              <a:t>entirely negative</a:t>
            </a:r>
            <a:r>
              <a:rPr lang="en-US" sz="2800" dirty="0">
                <a:cs typeface="Times New Roman" pitchFamily="18" charset="0"/>
              </a:rPr>
              <a:t> with deep monophasic QS complexes. </a:t>
            </a:r>
          </a:p>
          <a:p>
            <a:pPr>
              <a:buNone/>
            </a:pPr>
            <a:endParaRPr lang="en-US" sz="2800" dirty="0">
              <a:cs typeface="Times New Roman" pitchFamily="18" charset="0"/>
            </a:endParaRPr>
          </a:p>
          <a:p>
            <a:r>
              <a:rPr lang="en-US" sz="2800" dirty="0">
                <a:cs typeface="Times New Roman" pitchFamily="18" charset="0"/>
              </a:rPr>
              <a:t>If any of the six leads has a </a:t>
            </a:r>
            <a:r>
              <a:rPr lang="en-US" sz="2800" dirty="0">
                <a:solidFill>
                  <a:srgbClr val="00B050"/>
                </a:solidFill>
                <a:cs typeface="Times New Roman" pitchFamily="18" charset="0"/>
              </a:rPr>
              <a:t>biphasic QRS</a:t>
            </a:r>
            <a:r>
              <a:rPr lang="en-US" sz="2800" dirty="0">
                <a:cs typeface="Times New Roman" pitchFamily="18" charset="0"/>
              </a:rPr>
              <a:t> (</a:t>
            </a:r>
            <a:r>
              <a:rPr lang="en-US" sz="2800" dirty="0" err="1">
                <a:cs typeface="Times New Roman" pitchFamily="18" charset="0"/>
              </a:rPr>
              <a:t>qR</a:t>
            </a:r>
            <a:r>
              <a:rPr lang="en-US" sz="2800" dirty="0">
                <a:cs typeface="Times New Roman" pitchFamily="18" charset="0"/>
              </a:rPr>
              <a:t> or RS complexes) </a:t>
            </a:r>
            <a:r>
              <a:rPr lang="en-US" sz="2800" dirty="0">
                <a:solidFill>
                  <a:srgbClr val="00B050"/>
                </a:solidFill>
                <a:cs typeface="Times New Roman" pitchFamily="18" charset="0"/>
              </a:rPr>
              <a:t>concordance is not present</a:t>
            </a:r>
            <a:r>
              <a:rPr lang="en-US" sz="2800" dirty="0">
                <a:cs typeface="Times New Roman" pitchFamily="18" charset="0"/>
              </a:rPr>
              <a:t>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94798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84E15-378E-1849-1420-C6B59392D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NEGATIVE CONCORDANCE</a:t>
            </a:r>
            <a:endParaRPr lang="en-IN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49BB70-A301-4A5B-9194-4AC42BF2EC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361381-28AD-2FD8-81E2-D0399A438784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7651" y="2760955"/>
            <a:ext cx="9223958" cy="3314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A28A4E-2176-6FB4-F469-83056585E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72400" y="331070"/>
            <a:ext cx="35814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5298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885C7-674A-C2CA-06E0-CD70D6516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POSITIVE CONCORDANCE</a:t>
            </a:r>
            <a:endParaRPr lang="en-IN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92438F-CBD5-5960-7B65-0603EA2B9B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1026" name="Picture 2" descr="Ventricular tachycardia (VT): ECG criteria, causes, classification,  treatment – Cardiovascular Education">
            <a:extLst>
              <a:ext uri="{FF2B5EF4-FFF2-40B4-BE49-F238E27FC236}">
                <a16:creationId xmlns:a16="http://schemas.microsoft.com/office/drawing/2014/main" id="{7D8B4106-DABE-4299-6F30-604443059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67552"/>
            <a:ext cx="7750946" cy="377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E5F4BD-6920-CE86-8279-3D3B4F865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4392" y="365124"/>
            <a:ext cx="3326538" cy="2897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621617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9E5AF5-7A80-39CC-6710-AE10386E92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23783"/>
            <a:ext cx="10515600" cy="564430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Negative concordance </a:t>
            </a:r>
            <a:r>
              <a:rPr lang="en-US" dirty="0"/>
              <a:t>is </a:t>
            </a:r>
            <a:r>
              <a:rPr lang="en-US" dirty="0">
                <a:solidFill>
                  <a:srgbClr val="00B0F0"/>
                </a:solidFill>
              </a:rPr>
              <a:t>diagnostic</a:t>
            </a:r>
            <a:r>
              <a:rPr lang="en-US" dirty="0"/>
              <a:t> for a </a:t>
            </a:r>
            <a:r>
              <a:rPr lang="en-US" dirty="0">
                <a:solidFill>
                  <a:srgbClr val="00B0F0"/>
                </a:solidFill>
              </a:rPr>
              <a:t>VT</a:t>
            </a:r>
            <a:r>
              <a:rPr lang="en-US" dirty="0"/>
              <a:t> arising in the </a:t>
            </a:r>
            <a:r>
              <a:rPr lang="en-US" dirty="0">
                <a:solidFill>
                  <a:srgbClr val="00B0F0"/>
                </a:solidFill>
              </a:rPr>
              <a:t>apical area </a:t>
            </a:r>
            <a:r>
              <a:rPr lang="en-US" dirty="0"/>
              <a:t>of the heart </a:t>
            </a:r>
          </a:p>
          <a:p>
            <a:endParaRPr lang="en-US" dirty="0"/>
          </a:p>
          <a:p>
            <a:r>
              <a:rPr lang="en-US" dirty="0">
                <a:solidFill>
                  <a:srgbClr val="00B050"/>
                </a:solidFill>
              </a:rPr>
              <a:t>Positive concordance </a:t>
            </a:r>
            <a:r>
              <a:rPr lang="en-US" dirty="0"/>
              <a:t>means that ventricular activation starts left posteriorly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Positive concordance can be found either in </a:t>
            </a:r>
            <a:r>
              <a:rPr lang="en-US" dirty="0">
                <a:solidFill>
                  <a:srgbClr val="00B050"/>
                </a:solidFill>
              </a:rPr>
              <a:t>VT originating in left posterior wall </a:t>
            </a:r>
            <a:r>
              <a:rPr lang="en-US" dirty="0"/>
              <a:t>or during tachycardias using a </a:t>
            </a:r>
            <a:r>
              <a:rPr lang="en-US" dirty="0">
                <a:solidFill>
                  <a:srgbClr val="00B050"/>
                </a:solidFill>
              </a:rPr>
              <a:t>left posterior accessory AV pathway </a:t>
            </a:r>
            <a:r>
              <a:rPr lang="en-US" dirty="0"/>
              <a:t>for AV conduction</a:t>
            </a:r>
          </a:p>
          <a:p>
            <a:endParaRPr lang="en-US" dirty="0"/>
          </a:p>
          <a:p>
            <a:r>
              <a:rPr lang="en-US" dirty="0"/>
              <a:t>Predominantly </a:t>
            </a:r>
            <a:r>
              <a:rPr lang="en-US" dirty="0">
                <a:solidFill>
                  <a:srgbClr val="7030A0"/>
                </a:solidFill>
              </a:rPr>
              <a:t>negative QRS </a:t>
            </a:r>
            <a:r>
              <a:rPr lang="en-US" dirty="0"/>
              <a:t>complexes in </a:t>
            </a:r>
            <a:r>
              <a:rPr lang="en-US" dirty="0">
                <a:solidFill>
                  <a:srgbClr val="7030A0"/>
                </a:solidFill>
              </a:rPr>
              <a:t>frontal leads I,II,III </a:t>
            </a:r>
            <a:r>
              <a:rPr lang="en-US" dirty="0"/>
              <a:t>also suggested as a criterion for diagnosing </a:t>
            </a:r>
            <a:r>
              <a:rPr lang="en-US" dirty="0">
                <a:solidFill>
                  <a:srgbClr val="7030A0"/>
                </a:solidFill>
              </a:rPr>
              <a:t>VT (rightward superior axis</a:t>
            </a:r>
            <a:r>
              <a:rPr lang="en-US" dirty="0"/>
              <a:t>)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2694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6F7F5-B658-B4C1-C9CD-FFF0F0829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AXIS</a:t>
            </a:r>
            <a:endParaRPr lang="en-IN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0D6F3D-DE6C-47EC-7D62-59EC844C5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007" y="1544715"/>
            <a:ext cx="11114842" cy="5058377"/>
          </a:xfrm>
        </p:spPr>
        <p:txBody>
          <a:bodyPr>
            <a:normAutofit/>
          </a:bodyPr>
          <a:lstStyle/>
          <a:p>
            <a:r>
              <a:rPr lang="en-US" sz="2400" dirty="0">
                <a:cs typeface="Times New Roman" pitchFamily="18" charset="0"/>
              </a:rPr>
              <a:t>A right superior axis (axis from </a:t>
            </a:r>
            <a:r>
              <a:rPr lang="en-US" sz="2400" dirty="0">
                <a:solidFill>
                  <a:srgbClr val="FF0000"/>
                </a:solidFill>
                <a:cs typeface="Times New Roman" pitchFamily="18" charset="0"/>
              </a:rPr>
              <a:t>-90 to ±180º</a:t>
            </a:r>
            <a:r>
              <a:rPr lang="en-US" sz="2400" dirty="0">
                <a:cs typeface="Times New Roman" pitchFamily="18" charset="0"/>
              </a:rPr>
              <a:t>)</a:t>
            </a:r>
          </a:p>
          <a:p>
            <a:pPr marL="0" indent="0">
              <a:buNone/>
            </a:pPr>
            <a:r>
              <a:rPr lang="en-US" sz="2400" dirty="0">
                <a:cs typeface="Times New Roman" pitchFamily="18" charset="0"/>
              </a:rPr>
              <a:t>       - “</a:t>
            </a:r>
            <a:r>
              <a:rPr lang="en-US" sz="2400" dirty="0">
                <a:solidFill>
                  <a:srgbClr val="FF0000"/>
                </a:solidFill>
                <a:cs typeface="Times New Roman" pitchFamily="18" charset="0"/>
              </a:rPr>
              <a:t>northwest" axis strongly suggests VT  </a:t>
            </a:r>
          </a:p>
          <a:p>
            <a:endParaRPr lang="en-US" sz="2400" dirty="0">
              <a:cs typeface="Times New Roman" pitchFamily="18" charset="0"/>
            </a:endParaRPr>
          </a:p>
          <a:p>
            <a:r>
              <a:rPr lang="en-US" sz="2400" dirty="0">
                <a:cs typeface="Times New Roman" pitchFamily="18" charset="0"/>
              </a:rPr>
              <a:t>Compared to axis during sinus rhythm, </a:t>
            </a:r>
            <a:r>
              <a:rPr lang="en-US" sz="2400" dirty="0">
                <a:solidFill>
                  <a:srgbClr val="FF0000"/>
                </a:solidFill>
                <a:cs typeface="Times New Roman" pitchFamily="18" charset="0"/>
              </a:rPr>
              <a:t>axis shift during the WCT of more than 40º </a:t>
            </a:r>
            <a:r>
              <a:rPr lang="en-US" sz="2400" dirty="0">
                <a:cs typeface="Times New Roman" pitchFamily="18" charset="0"/>
              </a:rPr>
              <a:t>suggests VT .</a:t>
            </a:r>
          </a:p>
          <a:p>
            <a:pPr>
              <a:buNone/>
            </a:pPr>
            <a:endParaRPr lang="en-US" sz="2400" dirty="0">
              <a:cs typeface="Times New Roman" pitchFamily="18" charset="0"/>
            </a:endParaRPr>
          </a:p>
          <a:p>
            <a:r>
              <a:rPr lang="en-US" sz="2400" dirty="0">
                <a:cs typeface="Times New Roman" pitchFamily="18" charset="0"/>
              </a:rPr>
              <a:t>In a patient with a </a:t>
            </a:r>
            <a:r>
              <a:rPr lang="en-US" sz="2400" dirty="0">
                <a:solidFill>
                  <a:srgbClr val="00B050"/>
                </a:solidFill>
                <a:cs typeface="Times New Roman" pitchFamily="18" charset="0"/>
              </a:rPr>
              <a:t>RBBB-like WCT</a:t>
            </a:r>
            <a:r>
              <a:rPr lang="en-US" sz="2400" dirty="0">
                <a:cs typeface="Times New Roman" pitchFamily="18" charset="0"/>
              </a:rPr>
              <a:t>, QRS axis to </a:t>
            </a:r>
            <a:r>
              <a:rPr lang="en-US" sz="2400" dirty="0">
                <a:solidFill>
                  <a:srgbClr val="00B050"/>
                </a:solidFill>
                <a:cs typeface="Times New Roman" pitchFamily="18" charset="0"/>
              </a:rPr>
              <a:t>left of -30º </a:t>
            </a:r>
            <a:r>
              <a:rPr lang="en-US" sz="2400" dirty="0">
                <a:cs typeface="Times New Roman" pitchFamily="18" charset="0"/>
              </a:rPr>
              <a:t>suggests VT.  </a:t>
            </a:r>
          </a:p>
          <a:p>
            <a:pPr>
              <a:buNone/>
            </a:pPr>
            <a:endParaRPr lang="en-US" sz="2400" dirty="0">
              <a:cs typeface="Times New Roman" pitchFamily="18" charset="0"/>
            </a:endParaRPr>
          </a:p>
          <a:p>
            <a:r>
              <a:rPr lang="en-US" sz="2400" dirty="0">
                <a:cs typeface="Times New Roman" pitchFamily="18" charset="0"/>
              </a:rPr>
              <a:t>In a patient with an </a:t>
            </a:r>
            <a:r>
              <a:rPr lang="en-US" sz="2400" dirty="0">
                <a:solidFill>
                  <a:srgbClr val="00B0F0"/>
                </a:solidFill>
                <a:cs typeface="Times New Roman" pitchFamily="18" charset="0"/>
              </a:rPr>
              <a:t>LBBB-like WCT</a:t>
            </a:r>
            <a:r>
              <a:rPr lang="en-US" sz="2400" dirty="0">
                <a:cs typeface="Times New Roman" pitchFamily="18" charset="0"/>
              </a:rPr>
              <a:t>, a QRS axis to </a:t>
            </a:r>
            <a:r>
              <a:rPr lang="en-US" sz="2400" dirty="0">
                <a:solidFill>
                  <a:srgbClr val="00B0F0"/>
                </a:solidFill>
                <a:cs typeface="Times New Roman" pitchFamily="18" charset="0"/>
              </a:rPr>
              <a:t>right of +90º</a:t>
            </a:r>
            <a:r>
              <a:rPr lang="en-US" sz="2400" dirty="0">
                <a:cs typeface="Times New Roman" pitchFamily="18" charset="0"/>
              </a:rPr>
              <a:t> suggests VT . </a:t>
            </a:r>
          </a:p>
          <a:p>
            <a:endParaRPr lang="en-IN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1B3693-BD71-7E06-7E11-2BFCA51C9D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4969" y="79900"/>
            <a:ext cx="5657031" cy="276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030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9B7AE-2A9B-9795-F73F-CDF40E5D5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7850"/>
          </a:xfrm>
        </p:spPr>
        <p:txBody>
          <a:bodyPr/>
          <a:lstStyle/>
          <a:p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787128-5557-3B6D-DAC2-56E7291D86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wide QRS complex implies less synchronous ventricular activation of longer duration, which can be due to </a:t>
            </a:r>
          </a:p>
          <a:p>
            <a:endParaRPr lang="en-US" dirty="0"/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/>
              <a:t>Intraventricular conduction disturbances (IVCDs)</a:t>
            </a:r>
          </a:p>
          <a:p>
            <a:pPr lvl="1">
              <a:buFont typeface="Wingdings" panose="05000000000000000000" pitchFamily="2" charset="2"/>
              <a:buChar char="v"/>
            </a:pPr>
            <a:endParaRPr lang="en-US" dirty="0"/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/>
              <a:t>Ventricular activation not mediated by the His bundle (HB) but by a bypass tract (BT) (preexcitation) </a:t>
            </a:r>
          </a:p>
          <a:p>
            <a:pPr lvl="1">
              <a:buFont typeface="Wingdings" panose="05000000000000000000" pitchFamily="2" charset="2"/>
              <a:buChar char="v"/>
            </a:pPr>
            <a:endParaRPr lang="en-US" dirty="0"/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/>
              <a:t>From a site within a ventricle (ventricular arrhythmias)</a:t>
            </a:r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89637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340B2-1B92-3BEB-3FD2-BF014E3DA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NARROW QRS AND VT</a:t>
            </a:r>
            <a:endParaRPr lang="en-IN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29F7D-8CD3-FB07-FD02-26B3941D1B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QRS complex that is </a:t>
            </a:r>
            <a:r>
              <a:rPr lang="en-US" dirty="0">
                <a:solidFill>
                  <a:srgbClr val="0070C0"/>
                </a:solidFill>
              </a:rPr>
              <a:t>narrower during WCT than during normal sinus rhythm (NSR) suggests VT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VT can have a relatively narrow QRS duration (less than 120 to 140 milliseconds)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VTs of </a:t>
            </a:r>
            <a: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septal origin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VT with with early penetration into the HPS -</a:t>
            </a:r>
            <a:r>
              <a:rPr lang="en-US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fascicular VT </a:t>
            </a:r>
            <a:r>
              <a:rPr lang="en-US" dirty="0"/>
              <a:t>(verapamil-sensitive)</a:t>
            </a:r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987585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8F19A-B20A-790C-EBE6-3826AE9F2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924811-4A5E-B462-CC7F-A2C908B6B3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ADBAFA-5D96-8ACF-B062-61B504DC4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6650"/>
            <a:ext cx="12192000" cy="626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8241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BC0FB-664C-85FB-0A1D-F7A0677DA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RBBB Pattern</a:t>
            </a:r>
            <a:endParaRPr lang="en-IN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9D15EB-A495-AAEE-B5AB-0E55DE39F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97606" cy="4351338"/>
          </a:xfrm>
        </p:spPr>
        <p:txBody>
          <a:bodyPr/>
          <a:lstStyle/>
          <a:p>
            <a:r>
              <a:rPr lang="en-US" dirty="0"/>
              <a:t>QRS  complex of RBBB characteristically has triphasic configuration </a:t>
            </a:r>
            <a:r>
              <a:rPr lang="en-US" dirty="0" err="1">
                <a:solidFill>
                  <a:srgbClr val="00B050"/>
                </a:solidFill>
              </a:rPr>
              <a:t>rsR</a:t>
            </a:r>
            <a:r>
              <a:rPr lang="en-US" dirty="0">
                <a:solidFill>
                  <a:srgbClr val="00B050"/>
                </a:solidFill>
              </a:rPr>
              <a:t> in lead V1 and q RS in V6</a:t>
            </a:r>
          </a:p>
          <a:p>
            <a:endParaRPr lang="en-US" dirty="0"/>
          </a:p>
          <a:p>
            <a:r>
              <a:rPr lang="en-US" dirty="0"/>
              <a:t>While </a:t>
            </a:r>
            <a:r>
              <a:rPr lang="en-US" dirty="0">
                <a:solidFill>
                  <a:srgbClr val="00B050"/>
                </a:solidFill>
              </a:rPr>
              <a:t>VPC have monophasic or diphasic configuration</a:t>
            </a:r>
            <a:r>
              <a:rPr lang="en-US" dirty="0"/>
              <a:t> in lead V1 or V6 with dominantly downward or upward deflection</a:t>
            </a:r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B41FF1-67AA-ECB1-2594-3E8707213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6075" y="1179035"/>
            <a:ext cx="5513053" cy="1803862"/>
          </a:xfrm>
          <a:prstGeom prst="rect">
            <a:avLst/>
          </a:prstGeom>
        </p:spPr>
      </p:pic>
      <p:pic>
        <p:nvPicPr>
          <p:cNvPr id="2050" name="Picture 2" descr="Right Bundle Branch Block (RBBB) • LITFL • ECG Library Diagnosis">
            <a:extLst>
              <a:ext uri="{FF2B5EF4-FFF2-40B4-BE49-F238E27FC236}">
                <a16:creationId xmlns:a16="http://schemas.microsoft.com/office/drawing/2014/main" id="{EBF29481-151F-B15F-29A5-CC3BAD482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922" y="3295433"/>
            <a:ext cx="5094153" cy="309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9693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E69CB-7706-7138-0C5E-420879551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437" y="1519222"/>
            <a:ext cx="4652288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VT </a:t>
            </a:r>
            <a:r>
              <a:rPr lang="en-US" sz="3600" b="1" dirty="0">
                <a:sym typeface="Wingdings" panose="05000000000000000000" pitchFamily="2" charset="2"/>
              </a:rPr>
              <a:t></a:t>
            </a:r>
            <a:endParaRPr lang="en-IN" sz="3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ACEEFB-79E2-2052-3B88-AC3A34E812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643" y="5299969"/>
            <a:ext cx="4589755" cy="790113"/>
          </a:xfrm>
        </p:spPr>
        <p:txBody>
          <a:bodyPr/>
          <a:lstStyle/>
          <a:p>
            <a:r>
              <a:rPr lang="en-US" b="1" dirty="0"/>
              <a:t>SVT WITH ABBERRANCY</a:t>
            </a:r>
            <a:r>
              <a:rPr lang="en-US" b="1" dirty="0">
                <a:sym typeface="Wingdings" panose="05000000000000000000" pitchFamily="2" charset="2"/>
              </a:rPr>
              <a:t></a:t>
            </a:r>
            <a:endParaRPr lang="en-IN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86E254-D032-B59D-72E0-0E091D525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7513" y="0"/>
            <a:ext cx="65198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929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8C60BA2-EDCD-D271-145D-320C6E1D465E}"/>
              </a:ext>
            </a:extLst>
          </p:cNvPr>
          <p:cNvSpPr>
            <a:spLocks noGrp="1"/>
          </p:cNvSpPr>
          <p:nvPr/>
        </p:nvSpPr>
        <p:spPr>
          <a:xfrm>
            <a:off x="1049045" y="36119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V1 in  LBBB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C267BB0-BFA5-792B-A41F-2DDBA877C066}"/>
              </a:ext>
            </a:extLst>
          </p:cNvPr>
          <p:cNvSpPr>
            <a:spLocks noGrp="1"/>
          </p:cNvSpPr>
          <p:nvPr/>
        </p:nvSpPr>
        <p:spPr>
          <a:xfrm>
            <a:off x="532660" y="1646237"/>
            <a:ext cx="5965794" cy="470852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 VT lead V1 (and also V2) shows: </a:t>
            </a:r>
          </a:p>
          <a:p>
            <a:r>
              <a:rPr lang="en-US" dirty="0"/>
              <a:t>An initially positive QRS with positivity measuring more than 30ms</a:t>
            </a:r>
          </a:p>
          <a:p>
            <a:endParaRPr lang="en-US" dirty="0"/>
          </a:p>
          <a:p>
            <a:r>
              <a:rPr lang="en-US" dirty="0"/>
              <a:t> Slurring or notching of the downstroke of the S wave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An interval between the beginning of the QRS and the nadir of the S wave of 70 </a:t>
            </a:r>
            <a:r>
              <a:rPr lang="en-US" dirty="0" err="1"/>
              <a:t>mseconds</a:t>
            </a:r>
            <a:r>
              <a:rPr lang="en-US" dirty="0"/>
              <a:t> or more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28805E-559F-DCE6-A2C2-DD56487C3D0A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2"/>
          <a:srcRect l="62264" t="10743" r="3774" b="18783"/>
          <a:stretch>
            <a:fillRect/>
          </a:stretch>
        </p:blipFill>
        <p:spPr bwMode="auto">
          <a:xfrm>
            <a:off x="6629400" y="1904999"/>
            <a:ext cx="34290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9395140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735DF5-4E11-9EAB-8FF5-262FEC054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0372" y="71021"/>
            <a:ext cx="6460685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68136C0-A4C6-1BE7-F0D6-95B4560E4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437" y="1519222"/>
            <a:ext cx="4652288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VT </a:t>
            </a:r>
            <a:r>
              <a:rPr lang="en-US" sz="3600" b="1" dirty="0">
                <a:sym typeface="Wingdings" panose="05000000000000000000" pitchFamily="2" charset="2"/>
              </a:rPr>
              <a:t></a:t>
            </a:r>
            <a:endParaRPr lang="en-IN" sz="3600" b="1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D5407AF-869D-FAA7-BA4D-BBA02795EB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643" y="5299969"/>
            <a:ext cx="4589755" cy="790113"/>
          </a:xfrm>
        </p:spPr>
        <p:txBody>
          <a:bodyPr/>
          <a:lstStyle/>
          <a:p>
            <a:r>
              <a:rPr lang="en-US" b="1" dirty="0"/>
              <a:t>SVT WITH ABBERRANCY</a:t>
            </a:r>
            <a:r>
              <a:rPr lang="en-US" b="1" dirty="0">
                <a:sym typeface="Wingdings" panose="05000000000000000000" pitchFamily="2" charset="2"/>
              </a:rPr>
              <a:t>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313630689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5082F8-3FE0-6F06-E14D-A68C4BD8BE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906" y="656947"/>
            <a:ext cx="2540840" cy="4410307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7030A0"/>
                </a:solidFill>
              </a:rPr>
              <a:t>Normal conduction </a:t>
            </a:r>
            <a:r>
              <a:rPr lang="en-US" dirty="0">
                <a:solidFill>
                  <a:srgbClr val="7030A0"/>
                </a:solidFill>
                <a:sym typeface="Wingdings" panose="05000000000000000000" pitchFamily="2" charset="2"/>
              </a:rPr>
              <a:t></a:t>
            </a:r>
            <a:endParaRPr lang="en-US" dirty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00B050"/>
                </a:solidFill>
              </a:rPr>
              <a:t>SVT with Aberration </a:t>
            </a:r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</a:t>
            </a:r>
            <a:endParaRPr lang="en-US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    </a:t>
            </a:r>
            <a:r>
              <a:rPr lang="en-US" dirty="0">
                <a:solidFill>
                  <a:srgbClr val="C00000"/>
                </a:solidFill>
              </a:rPr>
              <a:t>VT           </a:t>
            </a:r>
            <a:r>
              <a:rPr lang="en-US" dirty="0">
                <a:solidFill>
                  <a:srgbClr val="C00000"/>
                </a:solidFill>
                <a:sym typeface="Wingdings" panose="05000000000000000000" pitchFamily="2" charset="2"/>
              </a:rPr>
              <a:t></a:t>
            </a:r>
            <a:endParaRPr lang="en-IN" dirty="0">
              <a:solidFill>
                <a:srgbClr val="C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FA598D-9687-E9F8-FD75-36EDB1E95A31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55745" y="541291"/>
            <a:ext cx="750093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89FBB75-4F5E-0D87-9F9A-E23ACE7D4DAC}"/>
              </a:ext>
            </a:extLst>
          </p:cNvPr>
          <p:cNvSpPr txBox="1">
            <a:spLocks/>
          </p:cNvSpPr>
          <p:nvPr/>
        </p:nvSpPr>
        <p:spPr>
          <a:xfrm>
            <a:off x="4265374" y="681037"/>
            <a:ext cx="2540840" cy="6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IN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1A425E5-1B0F-8C45-F82D-DB956C36449A}"/>
              </a:ext>
            </a:extLst>
          </p:cNvPr>
          <p:cNvSpPr txBox="1">
            <a:spLocks/>
          </p:cNvSpPr>
          <p:nvPr/>
        </p:nvSpPr>
        <p:spPr>
          <a:xfrm>
            <a:off x="3160452" y="4390255"/>
            <a:ext cx="2540840" cy="21009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IN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4BDC9C-4C03-CB9B-3DAC-A808A606E09B}"/>
              </a:ext>
            </a:extLst>
          </p:cNvPr>
          <p:cNvSpPr txBox="1"/>
          <p:nvPr/>
        </p:nvSpPr>
        <p:spPr>
          <a:xfrm>
            <a:off x="3055745" y="5314950"/>
            <a:ext cx="75009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LBBB                            RBBB                        LBBB                      RBBB</a:t>
            </a:r>
          </a:p>
          <a:p>
            <a:endParaRPr lang="en-IN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8922271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58AC6-BD1B-B3D6-1ACF-E2D70BAAD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4302F1-AD48-39CE-664E-FF7BE6B3D1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BE44E1-6A2E-E24B-28E2-1A795B934E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7889" y="0"/>
            <a:ext cx="56162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98185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C2278-82A1-CFE2-83D4-B28E88686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76143F-31BF-CB26-42E3-89D81F97D7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4000" b="1" dirty="0"/>
          </a:p>
          <a:p>
            <a:pPr marL="0" indent="0" algn="ctr">
              <a:buNone/>
            </a:pPr>
            <a:endParaRPr lang="en-US" sz="4000" b="1" dirty="0"/>
          </a:p>
          <a:p>
            <a:pPr marL="0" indent="0" algn="ctr">
              <a:buNone/>
            </a:pPr>
            <a:r>
              <a:rPr lang="en-US" sz="4000" b="1" dirty="0"/>
              <a:t>ALGORITHMS</a:t>
            </a:r>
            <a:endParaRPr lang="en-IN" sz="4000" b="1" dirty="0"/>
          </a:p>
        </p:txBody>
      </p:sp>
    </p:spTree>
    <p:extLst>
      <p:ext uri="{BB962C8B-B14F-4D97-AF65-F5344CB8AC3E}">
        <p14:creationId xmlns:p14="http://schemas.microsoft.com/office/powerpoint/2010/main" val="78622659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B06D9-851D-5171-8782-802CD000C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BRUGADA ALGORITHM</a:t>
            </a:r>
            <a:endParaRPr lang="en-IN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E9673C-9404-7493-C84B-CD8305D46F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Most commonly used algorithm</a:t>
            </a:r>
          </a:p>
          <a:p>
            <a:endParaRPr lang="en-IN" dirty="0"/>
          </a:p>
          <a:p>
            <a:r>
              <a:rPr lang="en-US" dirty="0"/>
              <a:t>Stepwise, decision tree–like algorithm in which four criteria for VT are sequentially considered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5256386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7EC29-C1A5-B58C-60AF-317AA8344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DEFINITION</a:t>
            </a:r>
            <a:endParaRPr lang="en-IN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2A76F-78AD-257C-E703-410057A91D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Wide complex tachycardia (WCT) is a rhythm with a </a:t>
            </a:r>
            <a:r>
              <a:rPr lang="en-US" dirty="0">
                <a:solidFill>
                  <a:srgbClr val="00B050"/>
                </a:solidFill>
              </a:rPr>
              <a:t>rate of more than 100 beats/min a</a:t>
            </a:r>
            <a:r>
              <a:rPr lang="en-US" dirty="0"/>
              <a:t>nd a </a:t>
            </a:r>
            <a:r>
              <a:rPr lang="en-US" dirty="0">
                <a:solidFill>
                  <a:srgbClr val="00B050"/>
                </a:solidFill>
              </a:rPr>
              <a:t>QRS</a:t>
            </a:r>
            <a:r>
              <a:rPr lang="en-US" dirty="0"/>
              <a:t> duration of </a:t>
            </a:r>
            <a:r>
              <a:rPr lang="en-US" dirty="0">
                <a:solidFill>
                  <a:srgbClr val="00B050"/>
                </a:solidFill>
              </a:rPr>
              <a:t>more than 120 </a:t>
            </a:r>
            <a:r>
              <a:rPr lang="en-US" dirty="0"/>
              <a:t>milliseconds</a:t>
            </a:r>
          </a:p>
          <a:p>
            <a:endParaRPr lang="en-IN" dirty="0"/>
          </a:p>
          <a:p>
            <a:r>
              <a:rPr lang="en-US" dirty="0"/>
              <a:t>Most common is ventricular tachycardia </a:t>
            </a:r>
            <a:r>
              <a:rPr lang="en-US" dirty="0">
                <a:solidFill>
                  <a:srgbClr val="0070C0"/>
                </a:solidFill>
              </a:rPr>
              <a:t>(VT) - 80%</a:t>
            </a:r>
          </a:p>
          <a:p>
            <a:endParaRPr lang="en-US" dirty="0"/>
          </a:p>
          <a:p>
            <a:r>
              <a:rPr lang="en-US" dirty="0"/>
              <a:t>Supraventricular tachycardia (SVT) with aberrancy - 15% to 20% </a:t>
            </a:r>
          </a:p>
          <a:p>
            <a:endParaRPr lang="en-US" dirty="0"/>
          </a:p>
          <a:p>
            <a:r>
              <a:rPr lang="en-US" dirty="0"/>
              <a:t>SVTs with bystander preexcitation and atrioventricular reentrant tachycardia (AVRT) - 1% to 6% of WCTs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5791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BBCE1-0AD7-1B0B-356F-A0C85F7F2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5926584" cy="69131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STEP 1</a:t>
            </a:r>
            <a:endParaRPr lang="en-IN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432AB9-4C55-1466-646C-50CB9AB443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6959"/>
            <a:ext cx="10515600" cy="4650004"/>
          </a:xfrm>
        </p:spPr>
        <p:txBody>
          <a:bodyPr/>
          <a:lstStyle/>
          <a:p>
            <a:r>
              <a:rPr lang="en-US" dirty="0"/>
              <a:t>Absence of RS complex </a:t>
            </a:r>
            <a:r>
              <a:rPr lang="en-US" dirty="0">
                <a:sym typeface="Wingdings" panose="05000000000000000000" pitchFamily="2" charset="2"/>
              </a:rPr>
              <a:t>VT</a:t>
            </a:r>
            <a:endParaRPr lang="en-IN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E1D100-EE0B-D21E-A956-6EB3F4E45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5352" y="74026"/>
            <a:ext cx="5588174" cy="24365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469922-ACB0-0604-8B7D-1DB87DB39F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4845" y="2374777"/>
            <a:ext cx="7794594" cy="448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04203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79DAD-79B5-7BF9-1743-459566418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STEP 2</a:t>
            </a:r>
            <a:endParaRPr lang="en-IN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043713-F179-4005-4ECE-76A7464C32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RS duration &gt;100ms </a:t>
            </a:r>
            <a:r>
              <a:rPr lang="en-US" dirty="0">
                <a:sym typeface="Wingdings" panose="05000000000000000000" pitchFamily="2" charset="2"/>
              </a:rPr>
              <a:t>VT</a:t>
            </a:r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7ADFB5-5123-7FA0-3158-4D80EEE3C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8855" y="461469"/>
            <a:ext cx="4727728" cy="31852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724EEF-1448-7066-C1EB-5896FF102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9914" y="3597677"/>
            <a:ext cx="5467350" cy="26193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2A6843-2836-58F0-F187-49A7D84E1A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921" y="2995012"/>
            <a:ext cx="5953125" cy="310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71447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81676-A4FB-1869-F91D-DD1F829EA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917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STEP 3</a:t>
            </a:r>
            <a:endParaRPr lang="en-IN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EA16A0-F096-2557-4D16-997A49DC74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5117"/>
            <a:ext cx="10515600" cy="4951845"/>
          </a:xfrm>
        </p:spPr>
        <p:txBody>
          <a:bodyPr/>
          <a:lstStyle/>
          <a:p>
            <a:r>
              <a:rPr lang="en-US" dirty="0"/>
              <a:t>AV Dissociation +  </a:t>
            </a:r>
            <a:r>
              <a:rPr lang="en-US" dirty="0">
                <a:sym typeface="Wingdings" panose="05000000000000000000" pitchFamily="2" charset="2"/>
              </a:rPr>
              <a:t>VT</a:t>
            </a:r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C882C2-1213-96B7-4A76-3C7AAA2F6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071" y="1828799"/>
            <a:ext cx="9408564" cy="453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57407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8947C-D233-07AD-22AB-04326679D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STEP 4  - MORPHOLOGIC CRITERIA</a:t>
            </a:r>
            <a:endParaRPr lang="en-IN" b="1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AF1D6B-BDEC-D3D6-B44D-98968DEBA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6555" y="1559296"/>
            <a:ext cx="9392186" cy="47438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B59851-920C-9989-1C19-2C00D1E200DD}"/>
              </a:ext>
            </a:extLst>
          </p:cNvPr>
          <p:cNvSpPr txBox="1"/>
          <p:nvPr/>
        </p:nvSpPr>
        <p:spPr>
          <a:xfrm>
            <a:off x="126669" y="2670976"/>
            <a:ext cx="26198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RBBB MORPHOLOGY</a:t>
            </a:r>
            <a:endParaRPr lang="en-IN" sz="2800" b="1" dirty="0"/>
          </a:p>
        </p:txBody>
      </p:sp>
    </p:spTree>
    <p:extLst>
      <p:ext uri="{BB962C8B-B14F-4D97-AF65-F5344CB8AC3E}">
        <p14:creationId xmlns:p14="http://schemas.microsoft.com/office/powerpoint/2010/main" val="208989901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5D786-5842-A3DF-99F2-CDD472234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913085-22F2-D1B9-0E6D-B84F6C88F3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1040CB-904C-38BC-E2D9-618901927B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780" y="26364"/>
            <a:ext cx="8451540" cy="662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27138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8334C-5487-37B3-ECB5-A2461607A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LBBB MORPHOLOGY</a:t>
            </a:r>
            <a:endParaRPr lang="en-IN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E6B966-948B-BB56-33F7-B9CE034BC0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A59B1C-92A8-0267-92CD-B2EED5C46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008" y="1652264"/>
            <a:ext cx="9509356" cy="452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90783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A8353-5125-459F-C6C5-A004C2422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F9BA2-1831-82B3-4F70-1A6D772859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CCF3BC-E6E8-0250-D9BB-8D5BE559B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0034" y="158168"/>
            <a:ext cx="6844684" cy="650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73107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10BF5-F28E-9241-320E-8A65E0593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EA5E58-33CC-CA23-E584-BECE0C5F2B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FDB757-791E-A7B0-1D96-1E0DD1DA4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1075" y="0"/>
            <a:ext cx="5690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21946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71AA3-1784-A6BB-32F2-3A408AC74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B9018D-5903-EE03-485E-0139632F35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D831AC-E126-5DD4-5AAC-716D3D0177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493" y="159162"/>
            <a:ext cx="5600700" cy="65897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433423-48E9-DB53-0910-FC7DE6F25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0"/>
            <a:ext cx="5713647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70F7837-D79E-6830-77F5-FBE498116A23}"/>
              </a:ext>
            </a:extLst>
          </p:cNvPr>
          <p:cNvSpPr txBox="1"/>
          <p:nvPr/>
        </p:nvSpPr>
        <p:spPr>
          <a:xfrm rot="939338">
            <a:off x="6700837" y="3956904"/>
            <a:ext cx="907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</a:t>
            </a:r>
            <a:endParaRPr lang="en-IN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28B323-F67A-B343-D080-08375BE1D936}"/>
              </a:ext>
            </a:extLst>
          </p:cNvPr>
          <p:cNvSpPr txBox="1"/>
          <p:nvPr/>
        </p:nvSpPr>
        <p:spPr>
          <a:xfrm>
            <a:off x="10900137" y="4505699"/>
            <a:ext cx="907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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en-US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endParaRPr lang="en-IN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6437232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01A49-7ABB-B62E-173A-303230AB6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6EA78A-6E11-A802-FDDD-6AB49BE96D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D2383D-BADC-8E5B-E72F-CAF1A3D88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3856" y="0"/>
            <a:ext cx="5862637" cy="6640207"/>
          </a:xfrm>
          <a:prstGeom prst="rect">
            <a:avLst/>
          </a:prstGeom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B3FCCBF2-475D-E1E3-EDBB-2F834967794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41787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09AB2-DDDE-71A2-82A2-6D70F21EE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CAUSES OF WIDE QRS TACHYCARDIA</a:t>
            </a:r>
            <a:endParaRPr lang="en-IN" b="1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43B324F-CDB3-50FF-A77C-913676DE277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6055058"/>
              </p:ext>
            </p:extLst>
          </p:nvPr>
        </p:nvGraphicFramePr>
        <p:xfrm>
          <a:off x="488272" y="1535836"/>
          <a:ext cx="11079332" cy="4758429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4598633">
                  <a:extLst>
                    <a:ext uri="{9D8B030D-6E8A-4147-A177-3AD203B41FA5}">
                      <a16:colId xmlns:a16="http://schemas.microsoft.com/office/drawing/2014/main" val="2644390175"/>
                    </a:ext>
                  </a:extLst>
                </a:gridCol>
                <a:gridCol w="6480699">
                  <a:extLst>
                    <a:ext uri="{9D8B030D-6E8A-4147-A177-3AD203B41FA5}">
                      <a16:colId xmlns:a16="http://schemas.microsoft.com/office/drawing/2014/main" val="1580228377"/>
                    </a:ext>
                  </a:extLst>
                </a:gridCol>
              </a:tblGrid>
              <a:tr h="66502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effectLst/>
                        </a:rPr>
                        <a:t>Ventricular Tachycardia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sz="2000" b="1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4128911"/>
                  </a:ext>
                </a:extLst>
              </a:tr>
              <a:tr h="66502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effectLst/>
                        </a:rPr>
                        <a:t>SVT with Aberrancy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effectLst/>
                        </a:rPr>
                        <a:t> Functional BBB, Pre-existent BBB</a:t>
                      </a:r>
                      <a:endParaRPr lang="en-IN" sz="2000" b="1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213055"/>
                  </a:ext>
                </a:extLst>
              </a:tr>
              <a:tr h="7682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1" dirty="0">
                          <a:effectLst/>
                        </a:rPr>
                        <a:t>Pre-excited SVT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b="1" dirty="0">
                          <a:effectLst/>
                        </a:rPr>
                        <a:t>Anti </a:t>
                      </a:r>
                      <a:r>
                        <a:rPr lang="en-IN" sz="2000" b="1" dirty="0" err="1">
                          <a:effectLst/>
                        </a:rPr>
                        <a:t>dromic</a:t>
                      </a:r>
                      <a:r>
                        <a:rPr lang="en-IN" sz="2000" b="1" dirty="0">
                          <a:effectLst/>
                        </a:rPr>
                        <a:t> AVRT, AT or AVNRT with bystander Bypass tract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7057200"/>
                  </a:ext>
                </a:extLst>
              </a:tr>
              <a:tr h="66502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1" dirty="0">
                          <a:effectLst/>
                        </a:rPr>
                        <a:t>SVT with pre-existing non aberration QRS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b="1" dirty="0">
                          <a:effectLst/>
                        </a:rPr>
                        <a:t>Cardiac malposition, repaired CHD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8622518"/>
                  </a:ext>
                </a:extLst>
              </a:tr>
              <a:tr h="665026">
                <a:tc>
                  <a:txBody>
                    <a:bodyPr/>
                    <a:lstStyle/>
                    <a:p>
                      <a:r>
                        <a:rPr lang="en-IN" sz="2000" b="1" dirty="0">
                          <a:effectLst/>
                        </a:rPr>
                        <a:t>SVT with Anti arrhythmic drugs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b="1" dirty="0">
                          <a:effectLst/>
                        </a:rPr>
                        <a:t>IA and IC drugs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3965134"/>
                  </a:ext>
                </a:extLst>
              </a:tr>
              <a:tr h="66502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1" dirty="0">
                          <a:effectLst/>
                        </a:rPr>
                        <a:t>Electrolyte Abnormalities</a:t>
                      </a:r>
                      <a:endParaRPr lang="en-US" sz="2000" b="1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b="1" dirty="0" err="1">
                          <a:effectLst/>
                        </a:rPr>
                        <a:t>Hyperkalemia</a:t>
                      </a:r>
                      <a:endParaRPr lang="en-IN" sz="2000" b="1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7601548"/>
                  </a:ext>
                </a:extLst>
              </a:tr>
              <a:tr h="665026">
                <a:tc>
                  <a:txBody>
                    <a:bodyPr/>
                    <a:lstStyle/>
                    <a:p>
                      <a:r>
                        <a:rPr lang="en-US" sz="2000" b="1" dirty="0">
                          <a:effectLst/>
                        </a:rPr>
                        <a:t>Ventricular Pacing, ECG Artifacts</a:t>
                      </a:r>
                      <a:endParaRPr lang="en-IN" sz="2000" b="1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sz="2000" b="1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67733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356988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E8FC0-480A-0C36-1778-14BBC95E8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9993"/>
          </a:xfrm>
        </p:spPr>
        <p:txBody>
          <a:bodyPr/>
          <a:lstStyle/>
          <a:p>
            <a:r>
              <a:rPr lang="en-US" b="1" dirty="0"/>
              <a:t>LEAD II R WAVE PEAK TIME</a:t>
            </a:r>
            <a:endParaRPr lang="en-IN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6FD124-4420-C7C6-67C4-13CDA6F2D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4917"/>
            <a:ext cx="10515600" cy="5107958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7030A0"/>
                </a:solidFill>
                <a:cs typeface="Times New Roman" pitchFamily="18" charset="0"/>
              </a:rPr>
              <a:t>Principle</a:t>
            </a:r>
            <a:r>
              <a:rPr lang="en-US" sz="2800" dirty="0">
                <a:cs typeface="Times New Roman" pitchFamily="18" charset="0"/>
              </a:rPr>
              <a:t>- conduction is </a:t>
            </a:r>
            <a:r>
              <a:rPr lang="en-US" sz="2800" dirty="0">
                <a:solidFill>
                  <a:srgbClr val="00B0F0"/>
                </a:solidFill>
                <a:cs typeface="Times New Roman" pitchFamily="18" charset="0"/>
              </a:rPr>
              <a:t>slower in myocardial tissue than via His-Purkinje </a:t>
            </a:r>
            <a:r>
              <a:rPr lang="en-US" sz="2800" dirty="0">
                <a:cs typeface="Times New Roman" pitchFamily="18" charset="0"/>
              </a:rPr>
              <a:t>system so it can be used to distinguish a ventricular from  supraventricular rhythm </a:t>
            </a:r>
          </a:p>
          <a:p>
            <a:pPr marL="0" indent="0">
              <a:buNone/>
            </a:pPr>
            <a:endParaRPr lang="en-US" sz="2800" dirty="0">
              <a:cs typeface="Times New Roman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cs typeface="Times New Roman" pitchFamily="18" charset="0"/>
              </a:rPr>
              <a:t>Duration of </a:t>
            </a: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onset of the QRS to the first change in polarity </a:t>
            </a:r>
            <a:r>
              <a:rPr lang="en-US" sz="2800" dirty="0">
                <a:cs typeface="Times New Roman" pitchFamily="18" charset="0"/>
              </a:rPr>
              <a:t>in lead II</a:t>
            </a:r>
          </a:p>
          <a:p>
            <a:pPr marL="0" indent="0">
              <a:buNone/>
            </a:pPr>
            <a:endParaRPr lang="en-US" sz="2800" dirty="0">
              <a:cs typeface="Times New Roman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During </a:t>
            </a:r>
            <a:r>
              <a:rPr lang="en-US" dirty="0">
                <a:solidFill>
                  <a:srgbClr val="0070C0"/>
                </a:solidFill>
              </a:rPr>
              <a:t>NSR or SVT with RBBB</a:t>
            </a:r>
            <a:r>
              <a:rPr lang="en-US" dirty="0"/>
              <a:t>, the R wave peak time is delayed in the right precordial leads (greater than </a:t>
            </a:r>
            <a:r>
              <a:rPr lang="en-US" dirty="0">
                <a:solidFill>
                  <a:srgbClr val="0070C0"/>
                </a:solidFill>
              </a:rPr>
              <a:t>50 milliseconds</a:t>
            </a:r>
            <a:r>
              <a:rPr lang="en-US" dirty="0"/>
              <a:t>), whereas </a:t>
            </a:r>
            <a:r>
              <a:rPr lang="en-US" dirty="0">
                <a:solidFill>
                  <a:srgbClr val="0070C0"/>
                </a:solidFill>
              </a:rPr>
              <a:t>in LBBB </a:t>
            </a:r>
            <a:r>
              <a:rPr lang="en-US" dirty="0"/>
              <a:t>the R wave peak time is delayed in the left precordial leads (</a:t>
            </a:r>
            <a:r>
              <a:rPr lang="en-US" dirty="0">
                <a:solidFill>
                  <a:srgbClr val="0070C0"/>
                </a:solidFill>
              </a:rPr>
              <a:t>greater than 60 </a:t>
            </a:r>
            <a:r>
              <a:rPr lang="en-US" dirty="0"/>
              <a:t>milliseconds)</a:t>
            </a:r>
            <a:r>
              <a:rPr lang="en-US" sz="2800" dirty="0">
                <a:cs typeface="Times New Roman" pitchFamily="18" charset="0"/>
              </a:rPr>
              <a:t> 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800" dirty="0">
              <a:cs typeface="Times New Roman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800" dirty="0">
                <a:cs typeface="Times New Roman" pitchFamily="18" charset="0"/>
              </a:rPr>
              <a:t>If the </a:t>
            </a:r>
            <a:r>
              <a:rPr lang="en-US" sz="2800" dirty="0">
                <a:solidFill>
                  <a:srgbClr val="C00000"/>
                </a:solidFill>
                <a:cs typeface="Times New Roman" pitchFamily="18" charset="0"/>
              </a:rPr>
              <a:t>RWPT is ≥ 50ms</a:t>
            </a:r>
            <a:r>
              <a:rPr lang="en-US" sz="2800" dirty="0">
                <a:cs typeface="Times New Roman" pitchFamily="18" charset="0"/>
              </a:rPr>
              <a:t> the likelihood of a VT very high (positive likelihood ratio 34.8)</a:t>
            </a:r>
          </a:p>
          <a:p>
            <a:pPr>
              <a:buFont typeface="Wingdings" panose="05000000000000000000" pitchFamily="2" charset="2"/>
              <a:buChar char="Ø"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6846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D8067-B9F7-B060-2E20-A029E3253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2BCF2-39A8-F1AC-1A3E-05E639DF60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0168DB3-BC2D-DB2A-373F-33CA3190E71B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526" y="365125"/>
            <a:ext cx="10250948" cy="5485259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314732380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27BD2-64FB-AAF8-A712-1FC174144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LEAD II R WAVE PEAK TIME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3469CC-8352-19F7-28A4-04BCB827AB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08A8C1-8DC3-731E-25C6-1E75CE1AD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976" y="1740840"/>
            <a:ext cx="10924383" cy="452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65140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BB4BD-B29F-208F-F081-CE3601BF7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DDE821-D4E1-08FF-6789-C6FC58DE06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4000" b="1" dirty="0"/>
          </a:p>
          <a:p>
            <a:pPr marL="0" indent="0" algn="ctr">
              <a:buNone/>
            </a:pPr>
            <a:endParaRPr lang="en-US" sz="4000" b="1" dirty="0"/>
          </a:p>
          <a:p>
            <a:pPr marL="0" indent="0" algn="ctr">
              <a:buNone/>
            </a:pPr>
            <a:r>
              <a:rPr lang="en-US" sz="4000" b="1" dirty="0"/>
              <a:t>VT FROM PRE-EXCITED SVT</a:t>
            </a:r>
            <a:endParaRPr lang="en-IN" sz="4000" b="1" dirty="0"/>
          </a:p>
        </p:txBody>
      </p:sp>
    </p:spTree>
    <p:extLst>
      <p:ext uri="{BB962C8B-B14F-4D97-AF65-F5344CB8AC3E}">
        <p14:creationId xmlns:p14="http://schemas.microsoft.com/office/powerpoint/2010/main" val="165125726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0AA22-39A2-92FF-7B4E-CAE7DFDE6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B76492-E124-1559-A8A1-33B239DA75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E2726B-1653-F825-E5A9-0F6458283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626" y="70229"/>
            <a:ext cx="7324724" cy="666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24134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43D47-967E-7709-D41B-957DDB37A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35BCF1-C02A-BA9B-7569-F190AE4A46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A- VT predominantly negative QRS</a:t>
            </a:r>
          </a:p>
          <a:p>
            <a:pPr marL="0" indent="0">
              <a:buNone/>
            </a:pPr>
            <a:endParaRPr lang="en-US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B- VT with QR in V3-V6</a:t>
            </a:r>
          </a:p>
          <a:p>
            <a:pPr marL="0" indent="0">
              <a:buNone/>
            </a:pPr>
            <a:endParaRPr lang="en-US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C- Pre excited SVT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00554A-0458-317A-C7DE-78F845D40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8581" y="0"/>
            <a:ext cx="49638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99575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E9AFD-3543-3FB1-D2A1-FD2A843F2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78B513-8F8B-0AE9-2C99-AEA90FA850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C889ED-3BB2-4D12-B131-8C787F1C45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962" y="66675"/>
            <a:ext cx="8982075" cy="672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61832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996F2-51A5-AB72-7A27-41029D289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FD8AF36-53EC-41D1-725B-B26F02CF02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1" y="66865"/>
            <a:ext cx="10600056" cy="6688663"/>
          </a:xfrm>
        </p:spPr>
      </p:pic>
    </p:spTree>
    <p:extLst>
      <p:ext uri="{BB962C8B-B14F-4D97-AF65-F5344CB8AC3E}">
        <p14:creationId xmlns:p14="http://schemas.microsoft.com/office/powerpoint/2010/main" val="53336815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728DC-585D-4B95-8DB3-C7A5A6BA8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KEY MESSAGES</a:t>
            </a:r>
            <a:endParaRPr lang="en-IN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40C8F5-52DC-E279-54E6-7D9AEB546F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Always clinically correlate</a:t>
            </a:r>
          </a:p>
          <a:p>
            <a:endParaRPr lang="en-US" dirty="0"/>
          </a:p>
          <a:p>
            <a:r>
              <a:rPr lang="en-US" dirty="0"/>
              <a:t>When in doubt, treat as VT</a:t>
            </a:r>
          </a:p>
          <a:p>
            <a:endParaRPr lang="en-US" dirty="0"/>
          </a:p>
          <a:p>
            <a:r>
              <a:rPr lang="en-US" dirty="0"/>
              <a:t>Blind use of Adenosine and amiodarone can be dangerous</a:t>
            </a:r>
          </a:p>
          <a:p>
            <a:endParaRPr lang="en-US" dirty="0"/>
          </a:p>
          <a:p>
            <a:r>
              <a:rPr lang="en-US" dirty="0"/>
              <a:t>DC Cardioversion is much safer option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9847496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20841-7B42-3CB5-8FF9-07B1CA6FF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D81960-F655-E021-0596-27C3951E9B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Always try to take 12 lead ECG</a:t>
            </a:r>
          </a:p>
          <a:p>
            <a:endParaRPr lang="en-US" dirty="0"/>
          </a:p>
          <a:p>
            <a:r>
              <a:rPr lang="en-US" dirty="0"/>
              <a:t>WCT in 80% cases is VT</a:t>
            </a:r>
          </a:p>
          <a:p>
            <a:endParaRPr lang="en-US" dirty="0"/>
          </a:p>
          <a:p>
            <a:r>
              <a:rPr lang="en-US" dirty="0"/>
              <a:t>Sinus Rhythm ECG can give clues to SVT/VT</a:t>
            </a:r>
          </a:p>
          <a:p>
            <a:endParaRPr lang="en-US" dirty="0"/>
          </a:p>
          <a:p>
            <a:r>
              <a:rPr lang="en-US" dirty="0"/>
              <a:t>Any H/o Myocardial involvement will make VT more likely</a:t>
            </a:r>
          </a:p>
          <a:p>
            <a:endParaRPr lang="en-US" dirty="0"/>
          </a:p>
          <a:p>
            <a:r>
              <a:rPr lang="en-US" dirty="0"/>
              <a:t>Whenever in doubt, WCT should be taken as VT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124012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18560-A755-9207-3286-553C065DB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MECHANISMS OF VT</a:t>
            </a:r>
            <a:endParaRPr lang="en-IN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024213-41A3-9169-E3AB-F51DEF0BCF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u="sng" dirty="0">
                <a:solidFill>
                  <a:srgbClr val="FF0000"/>
                </a:solidFill>
              </a:rPr>
              <a:t>1.Re-entry –commonest mechanism</a:t>
            </a:r>
          </a:p>
          <a:p>
            <a:r>
              <a:rPr lang="en-US" dirty="0"/>
              <a:t>Requires 2 distinct conduction pathways with a conduction block in one pathway and a region of slow conduction in other</a:t>
            </a:r>
          </a:p>
          <a:p>
            <a:r>
              <a:rPr lang="en-US" dirty="0"/>
              <a:t> </a:t>
            </a:r>
            <a:r>
              <a:rPr lang="en-US" dirty="0" err="1"/>
              <a:t>eg</a:t>
            </a:r>
            <a:r>
              <a:rPr lang="en-US" dirty="0"/>
              <a:t>: Prior MI and myocardial scarring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u="sng" dirty="0">
                <a:solidFill>
                  <a:srgbClr val="FF0000"/>
                </a:solidFill>
              </a:rPr>
              <a:t>2.Triggered activity</a:t>
            </a:r>
          </a:p>
          <a:p>
            <a:r>
              <a:rPr lang="en-US" dirty="0"/>
              <a:t>Occurs due to early or late afterdepolarization</a:t>
            </a:r>
          </a:p>
          <a:p>
            <a:r>
              <a:rPr lang="en-US" dirty="0" err="1"/>
              <a:t>Eg</a:t>
            </a:r>
            <a:r>
              <a:rPr lang="en-US" dirty="0"/>
              <a:t>: </a:t>
            </a:r>
            <a:r>
              <a:rPr lang="en-US" dirty="0" err="1"/>
              <a:t>Torsades</a:t>
            </a:r>
            <a:r>
              <a:rPr lang="en-US" dirty="0"/>
              <a:t> de pointes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u="sng" dirty="0">
                <a:solidFill>
                  <a:srgbClr val="FF0000"/>
                </a:solidFill>
              </a:rPr>
              <a:t>3. Abnormal automaticity</a:t>
            </a:r>
          </a:p>
          <a:p>
            <a:r>
              <a:rPr lang="en-US" dirty="0"/>
              <a:t>Accelerated abnormal impulse generation by region of ventricular cells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934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4AA10-F686-7952-F4E3-52B10A22C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748810-8224-6F2E-DC93-07BF7D6140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3600" b="1" dirty="0"/>
          </a:p>
          <a:p>
            <a:pPr marL="0" indent="0">
              <a:buNone/>
            </a:pPr>
            <a:endParaRPr lang="en-US" sz="3600" b="1" dirty="0"/>
          </a:p>
          <a:p>
            <a:pPr marL="0" indent="0">
              <a:buNone/>
            </a:pPr>
            <a:r>
              <a:rPr lang="en-US" sz="3600" b="1" dirty="0"/>
              <a:t>QUIZ TIME – TICKLE YOUR NEURONS</a:t>
            </a:r>
            <a:endParaRPr lang="en-IN" sz="3600" b="1" dirty="0"/>
          </a:p>
        </p:txBody>
      </p:sp>
      <p:pic>
        <p:nvPicPr>
          <p:cNvPr id="6146" name="Picture 2" descr="Person Cartoon png download - 491*979 - Free Transparent QUIZ png Download.  - CleanPNG / KissPNG">
            <a:extLst>
              <a:ext uri="{FF2B5EF4-FFF2-40B4-BE49-F238E27FC236}">
                <a16:creationId xmlns:a16="http://schemas.microsoft.com/office/drawing/2014/main" id="{813BE382-238D-E3D0-ABB1-E5AECAA01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093" y="1594808"/>
            <a:ext cx="3607371" cy="3928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882407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1223E-5781-9891-6FFB-BB4BF3247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6040" y="365126"/>
            <a:ext cx="9977760" cy="904382"/>
          </a:xfrm>
        </p:spPr>
        <p:txBody>
          <a:bodyPr/>
          <a:lstStyle/>
          <a:p>
            <a:r>
              <a:rPr lang="en-US" b="1" dirty="0"/>
              <a:t>1. An 18 year old male with palpitations</a:t>
            </a:r>
            <a:endParaRPr lang="en-IN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FC7504-DC5B-B4C3-3A63-7A6BB30279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1582D2-00F4-7590-23E4-FC42A636B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740" y="1299929"/>
            <a:ext cx="9896475" cy="549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4380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8FE0E-DA9A-92DB-BBEB-4C4FCAA44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9618" y="365126"/>
            <a:ext cx="9294181" cy="780094"/>
          </a:xfrm>
        </p:spPr>
        <p:txBody>
          <a:bodyPr/>
          <a:lstStyle/>
          <a:p>
            <a:r>
              <a:rPr lang="en-US" dirty="0"/>
              <a:t>ANS: </a:t>
            </a:r>
            <a:r>
              <a:rPr lang="en-US" b="1" dirty="0">
                <a:solidFill>
                  <a:srgbClr val="00B050"/>
                </a:solidFill>
              </a:rPr>
              <a:t>ATRIAL FIBRILLATION, WPW</a:t>
            </a:r>
            <a:endParaRPr lang="en-IN" b="1" dirty="0">
              <a:solidFill>
                <a:srgbClr val="00B05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C22D5C-B3C9-7EDD-37A0-F5DB9F8D9C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F3175A-82AC-C2FC-B2F0-123F51DAE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586" y="1063338"/>
            <a:ext cx="10138301" cy="5702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12969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CCB0D-EF7C-4A4C-2192-0B1CAF84F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0914"/>
          </a:xfrm>
        </p:spPr>
        <p:txBody>
          <a:bodyPr>
            <a:noAutofit/>
          </a:bodyPr>
          <a:lstStyle/>
          <a:p>
            <a:r>
              <a:rPr lang="en-US" sz="24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2. An 85-year-old female patient, s/p AVR was admitted to intensive care with a diagnosis of aspiration pneumonia, ECG shows</a:t>
            </a:r>
            <a:endParaRPr lang="en-IN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5B251A-502A-EE34-A341-8E3B20A108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554" y="1537191"/>
            <a:ext cx="2787588" cy="4639772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lphaUcPeriod"/>
            </a:pPr>
            <a:r>
              <a:rPr lang="en-US" dirty="0"/>
              <a:t>SVT with LBBB</a:t>
            </a:r>
          </a:p>
          <a:p>
            <a:pPr marL="514350" indent="-514350">
              <a:buFont typeface="+mj-lt"/>
              <a:buAutoNum type="alphaUcPeriod"/>
            </a:pPr>
            <a:endParaRPr lang="en-US" dirty="0"/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VT</a:t>
            </a:r>
          </a:p>
          <a:p>
            <a:pPr marL="514350" indent="-514350">
              <a:buFont typeface="+mj-lt"/>
              <a:buAutoNum type="alphaUcPeriod"/>
            </a:pPr>
            <a:endParaRPr lang="en-US" dirty="0"/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Pacemaker mediated tachycardia</a:t>
            </a:r>
          </a:p>
          <a:p>
            <a:pPr marL="514350" indent="-514350">
              <a:buFont typeface="+mj-lt"/>
              <a:buAutoNum type="alphaUcPeriod"/>
            </a:pPr>
            <a:endParaRPr lang="en-US" dirty="0"/>
          </a:p>
          <a:p>
            <a:pPr marL="514350" indent="-514350">
              <a:buFont typeface="+mj-lt"/>
              <a:buAutoNum type="alphaUcPeriod"/>
            </a:pPr>
            <a:r>
              <a:rPr lang="en-US" dirty="0"/>
              <a:t>Anti </a:t>
            </a:r>
            <a:r>
              <a:rPr lang="en-US" dirty="0" err="1"/>
              <a:t>dromic</a:t>
            </a:r>
            <a:r>
              <a:rPr lang="en-US" dirty="0"/>
              <a:t> AVRT</a:t>
            </a:r>
            <a:endParaRPr lang="en-IN" dirty="0"/>
          </a:p>
        </p:txBody>
      </p:sp>
      <p:pic>
        <p:nvPicPr>
          <p:cNvPr id="7170" name="Picture 2" descr="Figure 1">
            <a:extLst>
              <a:ext uri="{FF2B5EF4-FFF2-40B4-BE49-F238E27FC236}">
                <a16:creationId xmlns:a16="http://schemas.microsoft.com/office/drawing/2014/main" id="{29EDDEC0-6EB2-3E46-D7E0-9F98E5FF4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549" y="1537191"/>
            <a:ext cx="9058183" cy="423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A1EAD4-7D73-E435-3E8D-FECAFE564B2A}"/>
              </a:ext>
            </a:extLst>
          </p:cNvPr>
          <p:cNvSpPr txBox="1"/>
          <p:nvPr/>
        </p:nvSpPr>
        <p:spPr>
          <a:xfrm>
            <a:off x="3941685" y="6176963"/>
            <a:ext cx="42435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</a:rPr>
              <a:t>ANSWER: C</a:t>
            </a:r>
            <a:endParaRPr lang="en-IN" sz="2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069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5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DFD17-62E1-B011-3452-9B4C82C0D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D62355-20CB-AE19-A1F5-5C19E2F47F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en-IN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IN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YOU…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A2EBF58B-7CC0-F2A2-7624-E5157683802D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737" y="509747"/>
            <a:ext cx="8753382" cy="583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142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247E8-62F1-A764-FE1E-AC71229F4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Types of VT</a:t>
            </a:r>
            <a:endParaRPr lang="en-IN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06338-2E33-5859-A5F3-12CF41EF4E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Hemodynamically stable vs unstable VT</a:t>
            </a:r>
          </a:p>
          <a:p>
            <a:endParaRPr lang="en-US" dirty="0"/>
          </a:p>
          <a:p>
            <a:r>
              <a:rPr lang="en-US" dirty="0"/>
              <a:t>Sustained(&gt;30 seconds) vs non sustained VT(&lt;30sec)</a:t>
            </a:r>
          </a:p>
          <a:p>
            <a:endParaRPr lang="en-US" dirty="0"/>
          </a:p>
          <a:p>
            <a:r>
              <a:rPr lang="en-US" dirty="0"/>
              <a:t>Morphological </a:t>
            </a:r>
            <a:r>
              <a:rPr lang="en-US" dirty="0" err="1"/>
              <a:t>classsification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775710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1062</TotalTime>
  <Words>2745</Words>
  <Application>Microsoft Office PowerPoint</Application>
  <PresentationFormat>Widescreen</PresentationFormat>
  <Paragraphs>379</Paragraphs>
  <Slides>84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94" baseType="lpstr">
      <vt:lpstr>-apple-system</vt:lpstr>
      <vt:lpstr>Arial</vt:lpstr>
      <vt:lpstr>BlinkMacSystemFont</vt:lpstr>
      <vt:lpstr>Calibri</vt:lpstr>
      <vt:lpstr>Calibri Light</vt:lpstr>
      <vt:lpstr>proxima_nova_rgregular</vt:lpstr>
      <vt:lpstr>Roboto</vt:lpstr>
      <vt:lpstr>Times New Roman</vt:lpstr>
      <vt:lpstr>Wingdings</vt:lpstr>
      <vt:lpstr>Office Theme</vt:lpstr>
      <vt:lpstr>DIFFERENTIAL DIAGNOSIS OF WIDE QRS TACHYCARDIA </vt:lpstr>
      <vt:lpstr>REFERENCES:</vt:lpstr>
      <vt:lpstr>REFERENCES:</vt:lpstr>
      <vt:lpstr>NARROW VS WIDE QRS ECG</vt:lpstr>
      <vt:lpstr>PowerPoint Presentation</vt:lpstr>
      <vt:lpstr>DEFINITION</vt:lpstr>
      <vt:lpstr>CAUSES OF WIDE QRS TACHYCARDIA</vt:lpstr>
      <vt:lpstr>MECHANISMS OF VT</vt:lpstr>
      <vt:lpstr>Types of VT</vt:lpstr>
      <vt:lpstr>Morphological types of VT</vt:lpstr>
      <vt:lpstr>Polymorphic VT</vt:lpstr>
      <vt:lpstr>Torsades de pointes</vt:lpstr>
      <vt:lpstr>RVOT VT</vt:lpstr>
      <vt:lpstr>POSTERIOR FASCICULAR VT</vt:lpstr>
      <vt:lpstr>VENTRICULAR FLUTTER</vt:lpstr>
      <vt:lpstr>R on T phenomenon Torsades VF</vt:lpstr>
      <vt:lpstr>PowerPoint Presentation</vt:lpstr>
      <vt:lpstr>SVT WITH ABERRANCY</vt:lpstr>
      <vt:lpstr>FUNCTIONAL BBB</vt:lpstr>
      <vt:lpstr>LINKING PHENOMENON</vt:lpstr>
      <vt:lpstr>TACHYCARDIA USING NODO OR ATRIO FASICULAR FIBERS</vt:lpstr>
      <vt:lpstr>PowerPoint Presentation</vt:lpstr>
      <vt:lpstr>AGE :</vt:lpstr>
      <vt:lpstr>SYMPTOMS</vt:lpstr>
      <vt:lpstr>DURATION OF THE ARRHYTHMIA</vt:lpstr>
      <vt:lpstr>PRESENCE OF UNDERLYING HEART DISEASE</vt:lpstr>
      <vt:lpstr>H/O PACEMAKER OR ICD IMPLANTATION</vt:lpstr>
      <vt:lpstr>MEDICATIONS</vt:lpstr>
      <vt:lpstr>DIGOXIN AND ARRYHTMIAS</vt:lpstr>
      <vt:lpstr>PowerPoint Presentation</vt:lpstr>
      <vt:lpstr>PHYSICAL EXAMNATION</vt:lpstr>
      <vt:lpstr>CAROTID SINUS MASSAGE</vt:lpstr>
      <vt:lpstr>VT AND CAROTID SINUS MASSAGE</vt:lpstr>
      <vt:lpstr>LAB INVESTIGATIONS</vt:lpstr>
      <vt:lpstr>PowerPoint Presentation</vt:lpstr>
      <vt:lpstr>ECG</vt:lpstr>
      <vt:lpstr>P &amp; QRS RELATIONSHIP</vt:lpstr>
      <vt:lpstr>RATE &amp; REGULARITY</vt:lpstr>
      <vt:lpstr>AV DISSOCIATION</vt:lpstr>
      <vt:lpstr>PowerPoint Presentation</vt:lpstr>
      <vt:lpstr>FUSION BEAT   </vt:lpstr>
      <vt:lpstr>CAPTURE BEAT</vt:lpstr>
      <vt:lpstr>PowerPoint Presentation</vt:lpstr>
      <vt:lpstr>QRS DURATION</vt:lpstr>
      <vt:lpstr>CONCORDANCE</vt:lpstr>
      <vt:lpstr>NEGATIVE CONCORDANCE</vt:lpstr>
      <vt:lpstr>POSITIVE CONCORDANCE</vt:lpstr>
      <vt:lpstr>PowerPoint Presentation</vt:lpstr>
      <vt:lpstr>AXIS</vt:lpstr>
      <vt:lpstr>NARROW QRS AND VT</vt:lpstr>
      <vt:lpstr>PowerPoint Presentation</vt:lpstr>
      <vt:lpstr>RBBB Pattern</vt:lpstr>
      <vt:lpstr>VT </vt:lpstr>
      <vt:lpstr>PowerPoint Presentation</vt:lpstr>
      <vt:lpstr>VT </vt:lpstr>
      <vt:lpstr>PowerPoint Presentation</vt:lpstr>
      <vt:lpstr>PowerPoint Presentation</vt:lpstr>
      <vt:lpstr>PowerPoint Presentation</vt:lpstr>
      <vt:lpstr>BRUGADA ALGORITHM</vt:lpstr>
      <vt:lpstr>STEP 1</vt:lpstr>
      <vt:lpstr>STEP 2</vt:lpstr>
      <vt:lpstr>STEP 3</vt:lpstr>
      <vt:lpstr>STEP 4  - MORPHOLOGIC CRITERIA</vt:lpstr>
      <vt:lpstr>PowerPoint Presentation</vt:lpstr>
      <vt:lpstr>LBBB MORPHOLOGY</vt:lpstr>
      <vt:lpstr>PowerPoint Presentation</vt:lpstr>
      <vt:lpstr>PowerPoint Presentation</vt:lpstr>
      <vt:lpstr>PowerPoint Presentation</vt:lpstr>
      <vt:lpstr>PowerPoint Presentation</vt:lpstr>
      <vt:lpstr>LEAD II R WAVE PEAK TIME</vt:lpstr>
      <vt:lpstr>PowerPoint Presentation</vt:lpstr>
      <vt:lpstr>LEAD II R WAVE PEAK TIME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KEY MESSAGES</vt:lpstr>
      <vt:lpstr>PowerPoint Presentation</vt:lpstr>
      <vt:lpstr>PowerPoint Presentation</vt:lpstr>
      <vt:lpstr>1. An 18 year old male with palpitations</vt:lpstr>
      <vt:lpstr>ANS: ATRIAL FIBRILLATION, WPW</vt:lpstr>
      <vt:lpstr>2. An 85-year-old female patient, s/p AVR was admitted to intensive care with a diagnosis of aspiration pneumonia, ECG shows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DIFFERENTIAL DIAGNOSIS OF WIDE QRS TACHYCARDIA </dc:title>
  <dc:creator>ashok kumar</dc:creator>
  <cp:lastModifiedBy>ashok kumar</cp:lastModifiedBy>
  <cp:revision>338</cp:revision>
  <dcterms:created xsi:type="dcterms:W3CDTF">2024-02-14T16:53:31Z</dcterms:created>
  <dcterms:modified xsi:type="dcterms:W3CDTF">2024-02-25T20:42:25Z</dcterms:modified>
</cp:coreProperties>
</file>